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64"/>
  </p:notesMasterIdLst>
  <p:sldIdLst>
    <p:sldId id="272" r:id="rId2"/>
    <p:sldId id="481" r:id="rId3"/>
    <p:sldId id="587" r:id="rId4"/>
    <p:sldId id="586" r:id="rId5"/>
    <p:sldId id="588" r:id="rId6"/>
    <p:sldId id="535" r:id="rId7"/>
    <p:sldId id="311" r:id="rId8"/>
    <p:sldId id="325" r:id="rId9"/>
    <p:sldId id="304" r:id="rId10"/>
    <p:sldId id="627" r:id="rId11"/>
    <p:sldId id="593" r:id="rId12"/>
    <p:sldId id="302" r:id="rId13"/>
    <p:sldId id="305" r:id="rId14"/>
    <p:sldId id="306" r:id="rId15"/>
    <p:sldId id="285" r:id="rId16"/>
    <p:sldId id="596" r:id="rId17"/>
    <p:sldId id="597" r:id="rId18"/>
    <p:sldId id="598" r:id="rId19"/>
    <p:sldId id="601" r:id="rId20"/>
    <p:sldId id="602" r:id="rId21"/>
    <p:sldId id="603" r:id="rId22"/>
    <p:sldId id="599" r:id="rId23"/>
    <p:sldId id="589" r:id="rId24"/>
    <p:sldId id="310" r:id="rId25"/>
    <p:sldId id="273" r:id="rId26"/>
    <p:sldId id="604" r:id="rId27"/>
    <p:sldId id="328" r:id="rId28"/>
    <p:sldId id="329" r:id="rId29"/>
    <p:sldId id="607" r:id="rId30"/>
    <p:sldId id="605" r:id="rId31"/>
    <p:sldId id="314" r:id="rId32"/>
    <p:sldId id="606" r:id="rId33"/>
    <p:sldId id="316" r:id="rId34"/>
    <p:sldId id="315" r:id="rId35"/>
    <p:sldId id="628" r:id="rId36"/>
    <p:sldId id="609" r:id="rId37"/>
    <p:sldId id="610" r:id="rId38"/>
    <p:sldId id="608" r:id="rId39"/>
    <p:sldId id="611" r:id="rId40"/>
    <p:sldId id="590" r:id="rId41"/>
    <p:sldId id="319" r:id="rId42"/>
    <p:sldId id="595" r:id="rId43"/>
    <p:sldId id="613" r:id="rId44"/>
    <p:sldId id="612" r:id="rId45"/>
    <p:sldId id="591" r:id="rId46"/>
    <p:sldId id="614" r:id="rId47"/>
    <p:sldId id="618" r:id="rId48"/>
    <p:sldId id="624" r:id="rId49"/>
    <p:sldId id="619" r:id="rId50"/>
    <p:sldId id="625" r:id="rId51"/>
    <p:sldId id="620" r:id="rId52"/>
    <p:sldId id="622" r:id="rId53"/>
    <p:sldId id="623" r:id="rId54"/>
    <p:sldId id="615" r:id="rId55"/>
    <p:sldId id="621" r:id="rId56"/>
    <p:sldId id="616" r:id="rId57"/>
    <p:sldId id="626" r:id="rId58"/>
    <p:sldId id="592" r:id="rId59"/>
    <p:sldId id="617" r:id="rId60"/>
    <p:sldId id="559" r:id="rId61"/>
    <p:sldId id="330" r:id="rId62"/>
    <p:sldId id="322" r:id="rId6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5"/>
    </p:embeddedFont>
    <p:embeddedFont>
      <p:font typeface="Comic Sans MS" panose="030F0902030302020204" pitchFamily="66" charset="0"/>
      <p:regular r:id="rId66"/>
    </p:embeddedFont>
    <p:embeddedFont>
      <p:font typeface="Montserrat" pitchFamily="2" charset="77"/>
      <p:regular r:id="rId67"/>
      <p:bold r:id="rId68"/>
      <p:italic r:id="rId69"/>
      <p:boldItalic r:id="rId70"/>
    </p:embeddedFont>
    <p:embeddedFont>
      <p:font typeface="Montserrat Black" panose="020F0502020204030204" pitchFamily="34" charset="0"/>
      <p:bold r:id="rId71"/>
      <p:italic r:id="rId72"/>
      <p:boldItalic r:id="rId73"/>
    </p:embeddedFont>
    <p:embeddedFont>
      <p:font typeface="Montserrat ExtraBold" panose="020F0502020204030204" pitchFamily="34" charset="0"/>
      <p:bold r:id="rId74"/>
      <p:italic r:id="rId75"/>
      <p:boldItalic r:id="rId76"/>
    </p:embeddedFont>
    <p:embeddedFont>
      <p:font typeface="Source Sans Pro" panose="020B0503030403020204" pitchFamily="3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8A"/>
    <a:srgbClr val="C286D6"/>
    <a:srgbClr val="7030A0"/>
    <a:srgbClr val="0034FF"/>
    <a:srgbClr val="AEC7EF"/>
    <a:srgbClr val="97C5ED"/>
    <a:srgbClr val="E21000"/>
    <a:srgbClr val="40B124"/>
    <a:srgbClr val="969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5442" autoAdjust="0"/>
  </p:normalViewPr>
  <p:slideViewPr>
    <p:cSldViewPr snapToGrid="0">
      <p:cViewPr varScale="1">
        <p:scale>
          <a:sx n="145" d="100"/>
          <a:sy n="145" d="100"/>
        </p:scale>
        <p:origin x="216" y="176"/>
      </p:cViewPr>
      <p:guideLst>
        <p:guide orient="horz" pos="1620"/>
        <p:guide pos="2880"/>
      </p:guideLst>
    </p:cSldViewPr>
  </p:slideViewPr>
  <p:notesTextViewPr>
    <p:cViewPr>
      <p:scale>
        <a:sx n="105" d="100"/>
        <a:sy n="10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I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5</c:v>
                </c:pt>
                <c:pt idx="4">
                  <c:v>15</c:v>
                </c:pt>
                <c:pt idx="5">
                  <c:v>4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5-814B-A646-7F806CA4A8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86891423"/>
        <c:axId val="1386780431"/>
      </c:barChart>
      <c:catAx>
        <c:axId val="1386891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6780431"/>
        <c:crosses val="autoZero"/>
        <c:auto val="1"/>
        <c:lblAlgn val="ctr"/>
        <c:lblOffset val="100"/>
        <c:noMultiLvlLbl val="0"/>
      </c:catAx>
      <c:valAx>
        <c:axId val="1386780431"/>
        <c:scaling>
          <c:orientation val="minMax"/>
          <c:max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6891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I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66-4449-944E-9012F85B13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86891423"/>
        <c:axId val="1386780431"/>
      </c:barChart>
      <c:catAx>
        <c:axId val="1386891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6780431"/>
        <c:crosses val="autoZero"/>
        <c:auto val="1"/>
        <c:lblAlgn val="ctr"/>
        <c:lblOffset val="100"/>
        <c:noMultiLvlLbl val="0"/>
      </c:catAx>
      <c:valAx>
        <c:axId val="1386780431"/>
        <c:scaling>
          <c:orientation val="minMax"/>
          <c:max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6891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a4b07d14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a4b07d14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9311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019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846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8616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5128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4818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887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7758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7743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7044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0aeea1a2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0aeea1a2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9381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9625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2908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9823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6743487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6743487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76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1855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964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3925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2618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755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2273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0aeea1a2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0aeea1a2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442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1281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35824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565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42176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326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8201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1025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7151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62430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9339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0aeea1a2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0aeea1a2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14717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6743487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6743487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680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7970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2073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9258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0913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6743487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6743487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4596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93283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52385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1822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2501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0aeea1a2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0aeea1a2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70332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22355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53271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41099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47679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Examples: IEEE TG and daily vs. monthly analyses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29324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63011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53459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Examples: IEEE TG and daily vs. monthly analyses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23482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6743487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6743487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2499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2252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6743487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6743487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0001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6743487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6743487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4007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0aeea1a2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0aeea1a2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4733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242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0482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9000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235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57068C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2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332900"/>
            <a:ext cx="2462839" cy="3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 descr=" 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lio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-page image">
  <p:cSld name="Half-page imag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53" name="Google Shape;53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" name="Google Shape;5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7525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rgbClr val="57068C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 descr=" 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w="76200" cap="flat" cmpd="sng">
            <a:solidFill>
              <a:srgbClr val="9A6A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50" cy="26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302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 hasCustomPrompt="1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08" name="Google Shape;108;p18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2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6449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pic>
        <p:nvPicPr>
          <p:cNvPr id="53" name="Google Shape;53;p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584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7" r:id="rId3"/>
    <p:sldLayoutId id="2147483660" r:id="rId4"/>
    <p:sldLayoutId id="2147483661" r:id="rId5"/>
    <p:sldLayoutId id="2147483663" r:id="rId6"/>
    <p:sldLayoutId id="2147483666" r:id="rId7"/>
    <p:sldLayoutId id="2147483667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jpeg"/><Relationship Id="rId4" Type="http://schemas.openxmlformats.org/officeDocument/2006/relationships/hyperlink" Target="https://www.discovermagazine.com/the-sciences/tossed-coins-more-likely-to-land-same-side-up-say-researcher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3-319-43222-9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3-319-43222-9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3-319-43222-9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3-319-43222-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1912791" TargetMode="External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5" Type="http://schemas.openxmlformats.org/officeDocument/2006/relationships/hyperlink" Target="https://www.savannahnow.com/story/news/crime/2023/08/17/in-the-crosshairs-gun-violence-series-laws-savannah-ga/70134245007/" TargetMode="External"/><Relationship Id="rId4" Type="http://schemas.openxmlformats.org/officeDocument/2006/relationships/hyperlink" Target="https://www.npr.org/sections/thetwo-way/2012/12/16/167395779/the-story-behind-a-striking-image-of-the-scene-at-sandy-hook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jstor.org/stable/1912791" TargetMode="Externa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191279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emf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jstor.org/stable/1912791" TargetMode="Externa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jstor.org/stable/1912791" TargetMode="Externa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hyperlink" Target="https://www.alamy.com/stock-photo-refinery-with-smoke-and-global-warming-concept-49243586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dailymail.co.uk/news/article-3978968/Sydney-middle-outbreak-SCURVY.html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1912791" TargetMode="External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hyperlink" Target="https://royalsocietypublishing.org/doi/full/10.1098/rspa.2020.0113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1912791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hyperlink" Target="https://royalsocietypublishing.org/doi/full/10.1098/rspa.2020.0113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emf"/><Relationship Id="rId11" Type="http://schemas.openxmlformats.org/officeDocument/2006/relationships/image" Target="../media/image43.emf"/><Relationship Id="rId5" Type="http://schemas.openxmlformats.org/officeDocument/2006/relationships/image" Target="../media/image37.png"/><Relationship Id="rId10" Type="http://schemas.openxmlformats.org/officeDocument/2006/relationships/image" Target="../media/image42.emf"/><Relationship Id="rId4" Type="http://schemas.openxmlformats.org/officeDocument/2006/relationships/image" Target="../media/image36.png"/><Relationship Id="rId9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0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archive.org/details/b28985266/page/n4/mode/1up" TargetMode="External"/><Relationship Id="rId7" Type="http://schemas.openxmlformats.org/officeDocument/2006/relationships/hyperlink" Target="https://davidcard.berkeley.edu/papers/njmin-aer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hyperlink" Target="https://www.sciencedirect.com/science/article/pii/S0304407621001445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9.jpeg"/><Relationship Id="rId9" Type="http://schemas.openxmlformats.org/officeDocument/2006/relationships/hyperlink" Target="https://www.tandfonline.com/doi/pdf/10.1198/jasa.2009.ap08746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3-319-43222-9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journals.aps.org/pre/abstract/10.1103/PhysRevE.83.051122" TargetMode="External"/><Relationship Id="rId5" Type="http://schemas.openxmlformats.org/officeDocument/2006/relationships/hyperlink" Target="https://www.worldscientific.com/doi/abs/10.1142/S0218127420502508" TargetMode="External"/><Relationship Id="rId4" Type="http://schemas.openxmlformats.org/officeDocument/2006/relationships/hyperlink" Target="https://journals.plos.org/plosone/article?id=10.1371/journal.pone.0055809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link.springer.com/book/10.1007/978-3-319-43222-9" TargetMode="Externa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link.springer.com/book/10.1007/978-3-319-43222-9" TargetMode="Externa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ubs.aip.org/aip/cha/article/28/7/075310/386353/Causal-network-reconstruction-from-time-serie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hyperlink" Target="https://www.alamy.com/stock-photo-refinery-with-smoke-and-global-warming-concept-49243586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ubs.aip.org/aip/cha/article/28/7/075310/386353" TargetMode="External"/><Relationship Id="rId5" Type="http://schemas.openxmlformats.org/officeDocument/2006/relationships/hyperlink" Target="https://cir.nii.ac.jp/crid/1574231874561294336" TargetMode="External"/><Relationship Id="rId4" Type="http://schemas.openxmlformats.org/officeDocument/2006/relationships/hyperlink" Target="https://www.jstor.org/stable/1912791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abstract/10.1103/PhysRevLett.85.46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1019595" y="672840"/>
            <a:ext cx="6550130" cy="1548030"/>
          </a:xfrm>
          <a:prstGeom prst="rect">
            <a:avLst/>
          </a:prstGeom>
        </p:spPr>
        <p:txBody>
          <a:bodyPr spcFirstLastPara="1" vert="horz" wrap="square" lIns="68569" tIns="68569" rIns="68569" bIns="68569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sz="3600" dirty="0"/>
              <a:t>Causal inference with transfer entropy: An introduction for beginners</a:t>
            </a:r>
            <a:endParaRPr lang="en-US" sz="2400" dirty="0">
              <a:latin typeface="Montserrat" panose="00000500000000000000" pitchFamily="2" charset="0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2"/>
          </p:nvPr>
        </p:nvSpPr>
        <p:spPr>
          <a:xfrm>
            <a:off x="829895" y="3978271"/>
            <a:ext cx="6230705" cy="493200"/>
          </a:xfrm>
          <a:prstGeom prst="rect">
            <a:avLst/>
          </a:prstGeom>
        </p:spPr>
        <p:txBody>
          <a:bodyPr spcFirstLastPara="1" vert="horz" wrap="square" lIns="68569" tIns="68569" rIns="68569" bIns="68569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buFontTx/>
              <a:buNone/>
            </a:pPr>
            <a:r>
              <a:rPr lang="en-US" sz="1200" dirty="0">
                <a:cs typeface="Arial" panose="020B0604020202020204" pitchFamily="34" charset="0"/>
              </a:rPr>
              <a:t>Society for Epidemiologic Research Annual Meeting</a:t>
            </a:r>
          </a:p>
          <a:p>
            <a:pPr>
              <a:lnSpc>
                <a:spcPct val="114000"/>
              </a:lnSpc>
              <a:buFontTx/>
              <a:buNone/>
            </a:pPr>
            <a:r>
              <a:rPr lang="en-US" sz="1200" dirty="0">
                <a:cs typeface="Arial" panose="020B0604020202020204" pitchFamily="34" charset="0"/>
              </a:rPr>
              <a:t>Austin, Texas</a:t>
            </a:r>
          </a:p>
          <a:p>
            <a:pPr>
              <a:lnSpc>
                <a:spcPct val="114000"/>
              </a:lnSpc>
              <a:buFontTx/>
              <a:buNone/>
            </a:pPr>
            <a:r>
              <a:rPr lang="en-US" sz="1200" dirty="0">
                <a:cs typeface="Arial" panose="020B0604020202020204" pitchFamily="34" charset="0"/>
              </a:rPr>
              <a:t>06/18/2024</a:t>
            </a:r>
            <a:endParaRPr lang="pl-PL" sz="1200" dirty="0">
              <a:cs typeface="Arial" panose="020B0604020202020204" pitchFamily="34" charset="0"/>
            </a:endParaRPr>
          </a:p>
        </p:txBody>
      </p:sp>
      <p:sp>
        <p:nvSpPr>
          <p:cNvPr id="4" name="Google Shape;82;p16">
            <a:extLst>
              <a:ext uri="{FF2B5EF4-FFF2-40B4-BE49-F238E27FC236}">
                <a16:creationId xmlns:a16="http://schemas.microsoft.com/office/drawing/2014/main" id="{5B056E58-5278-6DA5-3721-110634F99DAE}"/>
              </a:ext>
            </a:extLst>
          </p:cNvPr>
          <p:cNvSpPr txBox="1">
            <a:spLocks/>
          </p:cNvSpPr>
          <p:nvPr/>
        </p:nvSpPr>
        <p:spPr>
          <a:xfrm>
            <a:off x="829896" y="2852970"/>
            <a:ext cx="6230705" cy="49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numCol="1" anchor="t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14000"/>
              </a:lnSpc>
              <a:buNone/>
            </a:pPr>
            <a:r>
              <a:rPr lang="en-US" sz="1600" dirty="0">
                <a:latin typeface="Montserrat" panose="00000500000000000000" pitchFamily="2" charset="0"/>
                <a:cs typeface="Arial" panose="020B0604020202020204" pitchFamily="34" charset="0"/>
              </a:rPr>
              <a:t>Center for Urban Science and Progress</a:t>
            </a:r>
          </a:p>
          <a:p>
            <a:pPr>
              <a:lnSpc>
                <a:spcPct val="114000"/>
              </a:lnSpc>
              <a:buFontTx/>
              <a:buNone/>
            </a:pPr>
            <a:r>
              <a:rPr lang="en-US" sz="1600" dirty="0">
                <a:latin typeface="Montserrat" panose="00000500000000000000" pitchFamily="2" charset="0"/>
                <a:cs typeface="Arial" panose="020B0604020202020204" pitchFamily="34" charset="0"/>
              </a:rPr>
              <a:t>Department of Mechanical and Aerospace Engineering</a:t>
            </a:r>
          </a:p>
          <a:p>
            <a:pPr>
              <a:lnSpc>
                <a:spcPct val="114000"/>
              </a:lnSpc>
              <a:buFontTx/>
              <a:buNone/>
            </a:pPr>
            <a:r>
              <a:rPr lang="en-US" sz="1600" dirty="0">
                <a:latin typeface="Montserrat" panose="00000500000000000000" pitchFamily="2" charset="0"/>
                <a:cs typeface="Arial" panose="020B0604020202020204" pitchFamily="34" charset="0"/>
              </a:rPr>
              <a:t>New York University Tandon School of Engineering</a:t>
            </a:r>
            <a:endParaRPr lang="pl-PL" sz="16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Google Shape;82;p16">
            <a:extLst>
              <a:ext uri="{FF2B5EF4-FFF2-40B4-BE49-F238E27FC236}">
                <a16:creationId xmlns:a16="http://schemas.microsoft.com/office/drawing/2014/main" id="{3C7DCE92-3295-639F-63F4-8E3656A10918}"/>
              </a:ext>
            </a:extLst>
          </p:cNvPr>
          <p:cNvSpPr txBox="1">
            <a:spLocks/>
          </p:cNvSpPr>
          <p:nvPr/>
        </p:nvSpPr>
        <p:spPr>
          <a:xfrm>
            <a:off x="829896" y="2290320"/>
            <a:ext cx="6230705" cy="49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numCol="1" anchor="t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14000"/>
              </a:lnSpc>
              <a:buFontTx/>
              <a:buNone/>
            </a:pPr>
            <a:r>
              <a:rPr lang="en-US" sz="2200" b="1" dirty="0">
                <a:latin typeface="Montserrat" panose="00000500000000000000" pitchFamily="2" charset="0"/>
                <a:cs typeface="Arial" panose="020B0604020202020204" pitchFamily="34" charset="0"/>
              </a:rPr>
              <a:t>Roni Barak Ventura</a:t>
            </a:r>
            <a:endParaRPr lang="pl-PL" sz="2200" b="1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11700" y="8686"/>
            <a:ext cx="8520600" cy="19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Information theory</a:t>
            </a:r>
            <a:endParaRPr sz="4800" dirty="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Google Shape;142;p24">
            <a:extLst>
              <a:ext uri="{FF2B5EF4-FFF2-40B4-BE49-F238E27FC236}">
                <a16:creationId xmlns:a16="http://schemas.microsoft.com/office/drawing/2014/main" id="{A15749A6-2404-82CD-B4DF-EC60DE69DB19}"/>
              </a:ext>
            </a:extLst>
          </p:cNvPr>
          <p:cNvSpPr txBox="1">
            <a:spLocks/>
          </p:cNvSpPr>
          <p:nvPr/>
        </p:nvSpPr>
        <p:spPr>
          <a:xfrm>
            <a:off x="515736" y="977836"/>
            <a:ext cx="7574636" cy="594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A field in applied mathematics that was developed in the 1940s with the needs for communication and storage of information</a:t>
            </a:r>
          </a:p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A key concept in information theory is </a:t>
            </a:r>
            <a:r>
              <a:rPr lang="en-US" b="1" dirty="0">
                <a:latin typeface="Montserrat" pitchFamily="2" charset="77"/>
              </a:rPr>
              <a:t>entropy</a:t>
            </a:r>
            <a:r>
              <a:rPr lang="en-US" dirty="0">
                <a:latin typeface="Montserrat" pitchFamily="2" charset="77"/>
              </a:rPr>
              <a:t>, which quantifies the amount of uncertainty involved in a </a:t>
            </a:r>
            <a:r>
              <a:rPr lang="en-US" u="sng" dirty="0">
                <a:latin typeface="Montserrat" pitchFamily="2" charset="77"/>
              </a:rPr>
              <a:t>random process</a:t>
            </a:r>
          </a:p>
          <a:p>
            <a:pPr>
              <a:spcAft>
                <a:spcPts val="1600"/>
              </a:spcAft>
            </a:pPr>
            <a:endParaRPr lang="en-US" u="sng" dirty="0">
              <a:latin typeface="Montserrat" pitchFamily="2" charset="77"/>
            </a:endParaRPr>
          </a:p>
          <a:p>
            <a:pPr algn="ctr"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8FD009-DBF0-2D7B-6917-55F4CE659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950" y="2179797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5">
            <a:extLst>
              <a:ext uri="{FF2B5EF4-FFF2-40B4-BE49-F238E27FC236}">
                <a16:creationId xmlns:a16="http://schemas.microsoft.com/office/drawing/2014/main" id="{97B5D5D6-4A5A-0E78-2139-5F30FB43D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65" y="4694858"/>
            <a:ext cx="136358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4"/>
              </a:rPr>
              <a:t>OB Production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  <p:pic>
        <p:nvPicPr>
          <p:cNvPr id="1032" name="Picture 8" descr="coin-flip">
            <a:extLst>
              <a:ext uri="{FF2B5EF4-FFF2-40B4-BE49-F238E27FC236}">
                <a16:creationId xmlns:a16="http://schemas.microsoft.com/office/drawing/2014/main" id="{664C4BF3-D026-A632-DC6E-8AADC024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86" y="2579676"/>
            <a:ext cx="2652797" cy="174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AFE02B-6E87-E163-D0FA-336FE7F3C79E}"/>
              </a:ext>
            </a:extLst>
          </p:cNvPr>
          <p:cNvCxnSpPr>
            <a:cxnSpLocks/>
          </p:cNvCxnSpPr>
          <p:nvPr/>
        </p:nvCxnSpPr>
        <p:spPr>
          <a:xfrm>
            <a:off x="4050465" y="3412333"/>
            <a:ext cx="785004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46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7A76A-8EC1-E479-6184-7F5D737A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13" y="294524"/>
            <a:ext cx="8749173" cy="490451"/>
          </a:xfrm>
        </p:spPr>
        <p:txBody>
          <a:bodyPr/>
          <a:lstStyle/>
          <a:p>
            <a:r>
              <a:rPr lang="en-US" sz="1900" dirty="0"/>
              <a:t>Breaking down transfer entropy, pt. I</a:t>
            </a:r>
            <a:endParaRPr lang="en-US" sz="5400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30BE38A5-5B85-9408-D3FD-9A8D0FD16B83}"/>
              </a:ext>
            </a:extLst>
          </p:cNvPr>
          <p:cNvSpPr txBox="1">
            <a:spLocks/>
          </p:cNvSpPr>
          <p:nvPr/>
        </p:nvSpPr>
        <p:spPr>
          <a:xfrm>
            <a:off x="197413" y="1179479"/>
            <a:ext cx="5311022" cy="3587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dirty="0">
                <a:latin typeface="Montserrat" pitchFamily="2" charset="77"/>
              </a:rPr>
              <a:t>Entropy</a:t>
            </a:r>
            <a:r>
              <a:rPr lang="en-US" dirty="0">
                <a:latin typeface="Montserrat" pitchFamily="2" charset="77"/>
              </a:rPr>
              <a:t> represents the uncertainty with respect to the outcome of a variable</a:t>
            </a:r>
          </a:p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Assuming 𝑋 is a discrete variable, the entropy of 𝑋 is computed as</a:t>
            </a: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Where p(𝑥) is the probability that 𝑋 assumes the value 𝑥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78A082-C7BC-812D-8DEB-ED5206C7F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85"/>
          <a:stretch/>
        </p:blipFill>
        <p:spPr>
          <a:xfrm>
            <a:off x="756661" y="2711885"/>
            <a:ext cx="4192525" cy="816235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50E13830-E2B7-3126-EABD-2612021F6B16}"/>
              </a:ext>
            </a:extLst>
          </p:cNvPr>
          <p:cNvGraphicFramePr/>
          <p:nvPr/>
        </p:nvGraphicFramePr>
        <p:xfrm>
          <a:off x="5875635" y="2820560"/>
          <a:ext cx="3070951" cy="1684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85FACE1-BE31-16C7-1D7C-9EFB889144FB}"/>
              </a:ext>
            </a:extLst>
          </p:cNvPr>
          <p:cNvGraphicFramePr/>
          <p:nvPr/>
        </p:nvGraphicFramePr>
        <p:xfrm>
          <a:off x="5796682" y="704237"/>
          <a:ext cx="3070951" cy="1684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DBDC41F-ABC8-8303-9ED6-6DEDD5094608}"/>
              </a:ext>
            </a:extLst>
          </p:cNvPr>
          <p:cNvSpPr txBox="1"/>
          <p:nvPr/>
        </p:nvSpPr>
        <p:spPr>
          <a:xfrm rot="1139250">
            <a:off x="6455026" y="711533"/>
            <a:ext cx="225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902030302020204" pitchFamily="66" charset="0"/>
              </a:rPr>
              <a:t>Uncertain (high entropy)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97AA4F-F4EC-C5D6-9E8D-30E1AC5240AF}"/>
              </a:ext>
            </a:extLst>
          </p:cNvPr>
          <p:cNvSpPr txBox="1"/>
          <p:nvPr/>
        </p:nvSpPr>
        <p:spPr>
          <a:xfrm rot="1139250">
            <a:off x="6516125" y="2743115"/>
            <a:ext cx="2430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902030302020204" pitchFamily="66" charset="0"/>
              </a:rPr>
              <a:t>More certain (low entropy)</a:t>
            </a:r>
          </a:p>
        </p:txBody>
      </p:sp>
    </p:spTree>
    <p:extLst>
      <p:ext uri="{BB962C8B-B14F-4D97-AF65-F5344CB8AC3E}">
        <p14:creationId xmlns:p14="http://schemas.microsoft.com/office/powerpoint/2010/main" val="422951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7A76A-8EC1-E479-6184-7F5D737A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13" y="294524"/>
            <a:ext cx="8749173" cy="490451"/>
          </a:xfrm>
        </p:spPr>
        <p:txBody>
          <a:bodyPr/>
          <a:lstStyle/>
          <a:p>
            <a:r>
              <a:rPr lang="en-US" sz="1900" dirty="0"/>
              <a:t>Breaking down transfer entropy, pt. II</a:t>
            </a:r>
            <a:endParaRPr lang="en-US" sz="5400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30BE38A5-5B85-9408-D3FD-9A8D0FD16B83}"/>
              </a:ext>
            </a:extLst>
          </p:cNvPr>
          <p:cNvSpPr txBox="1">
            <a:spLocks/>
          </p:cNvSpPr>
          <p:nvPr/>
        </p:nvSpPr>
        <p:spPr>
          <a:xfrm>
            <a:off x="197413" y="1179479"/>
            <a:ext cx="5311022" cy="3587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dirty="0">
                <a:solidFill>
                  <a:schemeClr val="bg2"/>
                </a:solidFill>
                <a:latin typeface="Montserrat" pitchFamily="2" charset="77"/>
              </a:rPr>
              <a:t>Joint Entropy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 represents the uncertainty of a set of variables</a:t>
            </a: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Assuming 𝑋 and </a:t>
            </a:r>
            <a:r>
              <a:rPr lang="en-US" dirty="0">
                <a:solidFill>
                  <a:schemeClr val="bg2"/>
                </a:solidFill>
                <a:latin typeface="Source Sans Pro" panose="020B0503030403020204" pitchFamily="34" charset="0"/>
              </a:rPr>
              <a:t>𝑌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 are discrete variables, their joint entropy is computed as</a:t>
            </a:r>
          </a:p>
          <a:p>
            <a:pPr>
              <a:spcAft>
                <a:spcPts val="1600"/>
              </a:spcAft>
            </a:pPr>
            <a:endParaRPr lang="en-US" dirty="0">
              <a:solidFill>
                <a:schemeClr val="bg2"/>
              </a:solidFill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endParaRPr lang="en-US" dirty="0">
              <a:solidFill>
                <a:schemeClr val="bg2"/>
              </a:solidFill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endParaRPr lang="en-US" dirty="0">
              <a:solidFill>
                <a:schemeClr val="bg2"/>
              </a:solidFill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Where p(𝑥,y) is the probability that 𝑋 and </a:t>
            </a:r>
            <a:r>
              <a:rPr lang="en-US" dirty="0">
                <a:solidFill>
                  <a:schemeClr val="bg2"/>
                </a:solidFill>
                <a:latin typeface="Source Sans Pro" panose="020B0503030403020204" pitchFamily="34" charset="0"/>
              </a:rPr>
              <a:t>𝑌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 assume the values 𝑥 and </a:t>
            </a:r>
            <a:r>
              <a:rPr lang="en-US" dirty="0">
                <a:solidFill>
                  <a:schemeClr val="bg2"/>
                </a:solidFill>
                <a:latin typeface="Source Sans Pro" panose="020B0503030403020204" pitchFamily="34" charset="0"/>
              </a:rPr>
              <a:t>𝑦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, respectively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0A2D009-B70A-6AE8-1319-EF78DE6F96C9}"/>
              </a:ext>
            </a:extLst>
          </p:cNvPr>
          <p:cNvGrpSpPr/>
          <p:nvPr/>
        </p:nvGrpSpPr>
        <p:grpSpPr>
          <a:xfrm>
            <a:off x="197413" y="2644187"/>
            <a:ext cx="5311022" cy="658368"/>
            <a:chOff x="591162" y="2571750"/>
            <a:chExt cx="5311022" cy="6583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7F3988C-AB2A-7FF1-CC45-E87402FA90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855"/>
            <a:stretch/>
          </p:blipFill>
          <p:spPr>
            <a:xfrm>
              <a:off x="591162" y="2571750"/>
              <a:ext cx="2061886" cy="65836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38CE12-6879-3E3A-3A82-0466D196F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33" r="47513"/>
            <a:stretch/>
          </p:blipFill>
          <p:spPr>
            <a:xfrm>
              <a:off x="2653048" y="2571750"/>
              <a:ext cx="695459" cy="6583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BEB561-DB5D-C442-68DA-2F45ACBA76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466"/>
            <a:stretch/>
          </p:blipFill>
          <p:spPr>
            <a:xfrm>
              <a:off x="3348142" y="2571750"/>
              <a:ext cx="2554042" cy="65836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E51C85-49A9-9AC2-30E5-8BF9927C0731}"/>
              </a:ext>
            </a:extLst>
          </p:cNvPr>
          <p:cNvGrpSpPr/>
          <p:nvPr/>
        </p:nvGrpSpPr>
        <p:grpSpPr>
          <a:xfrm>
            <a:off x="5445203" y="609300"/>
            <a:ext cx="3698797" cy="2605066"/>
            <a:chOff x="5445203" y="609300"/>
            <a:chExt cx="3698797" cy="2605066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60BF786-1419-249C-41C4-97ABBB9CD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45203" y="609300"/>
              <a:ext cx="3698797" cy="260506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1B1867-1FDB-1614-C02A-086352EB5B61}"/>
                </a:ext>
              </a:extLst>
            </p:cNvPr>
            <p:cNvSpPr/>
            <p:nvPr/>
          </p:nvSpPr>
          <p:spPr>
            <a:xfrm>
              <a:off x="7012709" y="2545623"/>
              <a:ext cx="644434" cy="232410"/>
            </a:xfrm>
            <a:prstGeom prst="rect">
              <a:avLst/>
            </a:prstGeom>
            <a:noFill/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415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7A76A-8EC1-E479-6184-7F5D737A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13" y="294524"/>
            <a:ext cx="8749173" cy="490451"/>
          </a:xfrm>
        </p:spPr>
        <p:txBody>
          <a:bodyPr/>
          <a:lstStyle/>
          <a:p>
            <a:r>
              <a:rPr lang="en-US" sz="1900" dirty="0"/>
              <a:t>Breaking down transfer entropy, pt. III</a:t>
            </a:r>
            <a:endParaRPr lang="en-US" sz="5400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30BE38A5-5B85-9408-D3FD-9A8D0FD16B83}"/>
              </a:ext>
            </a:extLst>
          </p:cNvPr>
          <p:cNvSpPr txBox="1">
            <a:spLocks/>
          </p:cNvSpPr>
          <p:nvPr/>
        </p:nvSpPr>
        <p:spPr>
          <a:xfrm>
            <a:off x="197413" y="1179479"/>
            <a:ext cx="5311022" cy="3587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dirty="0">
                <a:solidFill>
                  <a:schemeClr val="bg2"/>
                </a:solidFill>
                <a:latin typeface="Montserrat" pitchFamily="2" charset="77"/>
              </a:rPr>
              <a:t>Conditional Entropy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 measures the uncertainty of a variable, given the outcome of another variable</a:t>
            </a: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Assuming 𝑋 and </a:t>
            </a:r>
            <a:r>
              <a:rPr lang="en-US" dirty="0">
                <a:solidFill>
                  <a:schemeClr val="bg2"/>
                </a:solidFill>
                <a:latin typeface="Source Sans Pro" panose="020B0503030403020204" pitchFamily="34" charset="0"/>
              </a:rPr>
              <a:t>𝑌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 are discrete variables, their conditional entropy is computed as</a:t>
            </a:r>
          </a:p>
          <a:p>
            <a:pPr>
              <a:spcAft>
                <a:spcPts val="1600"/>
              </a:spcAft>
            </a:pPr>
            <a:endParaRPr lang="en-US" dirty="0">
              <a:solidFill>
                <a:schemeClr val="bg2"/>
              </a:solidFill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endParaRPr lang="en-US" dirty="0">
              <a:solidFill>
                <a:schemeClr val="bg2"/>
              </a:solidFill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endParaRPr lang="en-US" dirty="0">
              <a:solidFill>
                <a:schemeClr val="bg2"/>
              </a:solidFill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Where p(𝑥|y) is the probability that 𝑋 assumes the value 𝑥, given that </a:t>
            </a:r>
            <a:r>
              <a:rPr lang="en-US" dirty="0">
                <a:solidFill>
                  <a:schemeClr val="bg2"/>
                </a:solidFill>
                <a:latin typeface="Source Sans Pro" panose="020B0503030403020204" pitchFamily="34" charset="0"/>
              </a:rPr>
              <a:t>𝑌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 assumes the value </a:t>
            </a:r>
            <a:r>
              <a:rPr lang="en-US" dirty="0">
                <a:solidFill>
                  <a:schemeClr val="bg2"/>
                </a:solidFill>
                <a:latin typeface="Source Sans Pro" panose="020B0503030403020204" pitchFamily="34" charset="0"/>
              </a:rPr>
              <a:t>𝑦</a:t>
            </a:r>
            <a:endParaRPr lang="en-US" dirty="0">
              <a:solidFill>
                <a:schemeClr val="bg2"/>
              </a:solidFill>
              <a:latin typeface="Montserrat" pitchFamily="2" charset="77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08333C-CE9E-8C28-4001-963054BBC06C}"/>
              </a:ext>
            </a:extLst>
          </p:cNvPr>
          <p:cNvGrpSpPr>
            <a:grpSpLocks noChangeAspect="1"/>
          </p:cNvGrpSpPr>
          <p:nvPr/>
        </p:nvGrpSpPr>
        <p:grpSpPr>
          <a:xfrm>
            <a:off x="197413" y="2644187"/>
            <a:ext cx="5100993" cy="658368"/>
            <a:chOff x="361620" y="4581050"/>
            <a:chExt cx="4959299" cy="6431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6EF59B9-7FCE-E07F-1D4E-F8614B8FF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3345"/>
            <a:stretch/>
          </p:blipFill>
          <p:spPr>
            <a:xfrm>
              <a:off x="361620" y="4584145"/>
              <a:ext cx="2060606" cy="64008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F7558B0-9756-A087-8419-24D984052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906" r="46973"/>
            <a:stretch/>
          </p:blipFill>
          <p:spPr>
            <a:xfrm>
              <a:off x="2422225" y="4584145"/>
              <a:ext cx="568960" cy="64008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759B52D-3068-A291-F535-BA3ECCB44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557"/>
            <a:stretch/>
          </p:blipFill>
          <p:spPr>
            <a:xfrm>
              <a:off x="2991185" y="4581050"/>
              <a:ext cx="2329734" cy="64008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5D11F8-BB46-3F49-A067-160ABBF5AF1D}"/>
              </a:ext>
            </a:extLst>
          </p:cNvPr>
          <p:cNvGrpSpPr/>
          <p:nvPr/>
        </p:nvGrpSpPr>
        <p:grpSpPr>
          <a:xfrm>
            <a:off x="5445203" y="609300"/>
            <a:ext cx="3698797" cy="2605066"/>
            <a:chOff x="5445203" y="609300"/>
            <a:chExt cx="3698797" cy="2605066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60BF786-1419-249C-41C4-97ABBB9CD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45203" y="609300"/>
              <a:ext cx="3698797" cy="260506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729D2B-ADAF-1693-5CAC-659CBEA898CE}"/>
                </a:ext>
              </a:extLst>
            </p:cNvPr>
            <p:cNvSpPr/>
            <p:nvPr/>
          </p:nvSpPr>
          <p:spPr>
            <a:xfrm>
              <a:off x="6063474" y="1518012"/>
              <a:ext cx="644434" cy="232410"/>
            </a:xfrm>
            <a:prstGeom prst="rect">
              <a:avLst/>
            </a:prstGeom>
            <a:noFill/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954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7A76A-8EC1-E479-6184-7F5D737A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13" y="294524"/>
            <a:ext cx="8749173" cy="490451"/>
          </a:xfrm>
        </p:spPr>
        <p:txBody>
          <a:bodyPr/>
          <a:lstStyle/>
          <a:p>
            <a:r>
              <a:rPr lang="en-US" sz="1900" dirty="0"/>
              <a:t>Breaking down transfer entropy, pt. IV</a:t>
            </a:r>
            <a:endParaRPr lang="en-US" sz="5400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30BE38A5-5B85-9408-D3FD-9A8D0FD16B83}"/>
              </a:ext>
            </a:extLst>
          </p:cNvPr>
          <p:cNvSpPr txBox="1">
            <a:spLocks/>
          </p:cNvSpPr>
          <p:nvPr/>
        </p:nvSpPr>
        <p:spPr>
          <a:xfrm>
            <a:off x="197413" y="1179479"/>
            <a:ext cx="5660462" cy="3587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dirty="0">
                <a:solidFill>
                  <a:schemeClr val="bg2"/>
                </a:solidFill>
                <a:latin typeface="Montserrat" pitchFamily="2" charset="77"/>
              </a:rPr>
              <a:t>Transfer Entropy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 represents the reduction in uncertainty of the future of a variable, given knowledge about its present and the present of another variable</a:t>
            </a: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Transfer entropy from </a:t>
            </a:r>
            <a:r>
              <a:rPr lang="en-US" dirty="0">
                <a:solidFill>
                  <a:schemeClr val="bg2"/>
                </a:solidFill>
                <a:latin typeface="Source Sans Pro" panose="020B0503030403020204" pitchFamily="34" charset="0"/>
              </a:rPr>
              <a:t>𝑌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 to 𝑋 is computed 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81126E-96C5-8C06-2D63-D1FB6A573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13" y="2673080"/>
            <a:ext cx="5744817" cy="50839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4C52387-DFE3-53C8-D562-6C668980180E}"/>
              </a:ext>
            </a:extLst>
          </p:cNvPr>
          <p:cNvGrpSpPr/>
          <p:nvPr/>
        </p:nvGrpSpPr>
        <p:grpSpPr>
          <a:xfrm>
            <a:off x="288852" y="3668556"/>
            <a:ext cx="6443417" cy="957072"/>
            <a:chOff x="288852" y="3668556"/>
            <a:chExt cx="6443417" cy="95707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7211E8-BD90-1156-7DD1-4ABE6A52D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852" y="3668556"/>
              <a:ext cx="6443417" cy="957072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A2263C-2C35-D3CE-4448-18EFA91B5114}"/>
                </a:ext>
              </a:extLst>
            </p:cNvPr>
            <p:cNvCxnSpPr/>
            <p:nvPr/>
          </p:nvCxnSpPr>
          <p:spPr>
            <a:xfrm>
              <a:off x="1840230" y="4091940"/>
              <a:ext cx="171450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093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42;p24">
            <a:extLst>
              <a:ext uri="{FF2B5EF4-FFF2-40B4-BE49-F238E27FC236}">
                <a16:creationId xmlns:a16="http://schemas.microsoft.com/office/drawing/2014/main" id="{915BAB67-1AB1-F10F-0696-4C54400E05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0830" y="1489363"/>
            <a:ext cx="6586618" cy="2756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Four general steps: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" dirty="0"/>
              <a:t>Sample the time series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dirty="0"/>
              <a:t>E</a:t>
            </a:r>
            <a:r>
              <a:rPr lang="en" dirty="0" err="1"/>
              <a:t>nsure</a:t>
            </a:r>
            <a:r>
              <a:rPr lang="en" dirty="0"/>
              <a:t> there is no seasonality and trend in the time series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" dirty="0"/>
              <a:t>Compute probabilities of realizations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" dirty="0"/>
              <a:t>Compute transfer entropy value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endParaRPr lang="en" dirty="0"/>
          </a:p>
        </p:txBody>
      </p:sp>
      <p:sp>
        <p:nvSpPr>
          <p:cNvPr id="197" name="Google Shape;197;p32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9144000" cy="1276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How do you compute transfer entropy between two time series?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>
              <a:solidFill>
                <a:srgbClr val="8900E1"/>
              </a:solidFill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oogle Shape;164;p27">
            <a:extLst>
              <a:ext uri="{FF2B5EF4-FFF2-40B4-BE49-F238E27FC236}">
                <a16:creationId xmlns:a16="http://schemas.microsoft.com/office/drawing/2014/main" id="{3115A6CF-E613-960B-297F-466760ED31B2}"/>
              </a:ext>
            </a:extLst>
          </p:cNvPr>
          <p:cNvSpPr txBox="1"/>
          <p:nvPr/>
        </p:nvSpPr>
        <p:spPr>
          <a:xfrm>
            <a:off x="0" y="1276350"/>
            <a:ext cx="2812425" cy="41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340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42;p24">
            <a:extLst>
              <a:ext uri="{FF2B5EF4-FFF2-40B4-BE49-F238E27FC236}">
                <a16:creationId xmlns:a16="http://schemas.microsoft.com/office/drawing/2014/main" id="{915BAB67-1AB1-F10F-0696-4C54400E05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98881" y="873857"/>
            <a:ext cx="6146237" cy="525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It is essential to determine an appropriate sampling rate that captures the cause-and-effect relationships</a:t>
            </a:r>
          </a:p>
        </p:txBody>
      </p:sp>
      <p:sp>
        <p:nvSpPr>
          <p:cNvPr id="197" name="Google Shape;197;p32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9144000" cy="630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1. Sample the time series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08EA14A-D6FB-87C5-42E4-E29B41C45386}"/>
              </a:ext>
            </a:extLst>
          </p:cNvPr>
          <p:cNvGrpSpPr/>
          <p:nvPr/>
        </p:nvGrpSpPr>
        <p:grpSpPr>
          <a:xfrm>
            <a:off x="953000" y="2066034"/>
            <a:ext cx="7150870" cy="2354816"/>
            <a:chOff x="953000" y="2066034"/>
            <a:chExt cx="7150870" cy="235481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0C8480-59AA-129D-7E85-41A2F3184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2607" y="2447904"/>
              <a:ext cx="913413" cy="12623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AC73D3-527F-ED06-37C2-EE6F8339C955}"/>
                </a:ext>
              </a:extLst>
            </p:cNvPr>
            <p:cNvCxnSpPr>
              <a:cxnSpLocks/>
            </p:cNvCxnSpPr>
            <p:nvPr/>
          </p:nvCxnSpPr>
          <p:spPr>
            <a:xfrm>
              <a:off x="3170420" y="2449522"/>
              <a:ext cx="1801630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2534312D-C510-E6DD-B1D2-F58604B93C41}"/>
                </a:ext>
              </a:extLst>
            </p:cNvPr>
            <p:cNvSpPr/>
            <p:nvPr/>
          </p:nvSpPr>
          <p:spPr>
            <a:xfrm>
              <a:off x="4972050" y="2066034"/>
              <a:ext cx="914400" cy="776356"/>
            </a:xfrm>
            <a:prstGeom prst="arc">
              <a:avLst>
                <a:gd name="adj1" fmla="val 10861619"/>
                <a:gd name="adj2" fmla="val 6103"/>
              </a:avLst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2C1E2AF-F74E-1370-E340-1E4A1068F928}"/>
                </a:ext>
              </a:extLst>
            </p:cNvPr>
            <p:cNvCxnSpPr>
              <a:cxnSpLocks/>
            </p:cNvCxnSpPr>
            <p:nvPr/>
          </p:nvCxnSpPr>
          <p:spPr>
            <a:xfrm>
              <a:off x="5886450" y="2447904"/>
              <a:ext cx="2217420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69BF2F82-6F15-AD37-4A79-D33BAF007560}"/>
                </a:ext>
              </a:extLst>
            </p:cNvPr>
            <p:cNvSpPr/>
            <p:nvPr/>
          </p:nvSpPr>
          <p:spPr>
            <a:xfrm>
              <a:off x="2256020" y="2074943"/>
              <a:ext cx="914400" cy="776356"/>
            </a:xfrm>
            <a:prstGeom prst="arc">
              <a:avLst>
                <a:gd name="adj1" fmla="val 10861619"/>
                <a:gd name="adj2" fmla="val 21463742"/>
              </a:avLst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831FD3F-E333-B3A3-8583-EF932D54A4B7}"/>
                </a:ext>
              </a:extLst>
            </p:cNvPr>
            <p:cNvCxnSpPr>
              <a:cxnSpLocks/>
            </p:cNvCxnSpPr>
            <p:nvPr/>
          </p:nvCxnSpPr>
          <p:spPr>
            <a:xfrm>
              <a:off x="1368790" y="4143851"/>
              <a:ext cx="703194" cy="0"/>
            </a:xfrm>
            <a:prstGeom prst="line">
              <a:avLst/>
            </a:prstGeom>
            <a:ln w="73025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B16816-FD66-F44C-C720-D3F2D1009143}"/>
                </a:ext>
              </a:extLst>
            </p:cNvPr>
            <p:cNvSpPr txBox="1"/>
            <p:nvPr/>
          </p:nvSpPr>
          <p:spPr>
            <a:xfrm>
              <a:off x="1334779" y="4143851"/>
              <a:ext cx="5453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Montserrat" pitchFamily="2" charset="77"/>
                </a:rPr>
                <a:t>time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00D30D-A4BB-C607-79C0-A6133688BC99}"/>
                </a:ext>
              </a:extLst>
            </p:cNvPr>
            <p:cNvSpPr txBox="1"/>
            <p:nvPr/>
          </p:nvSpPr>
          <p:spPr>
            <a:xfrm>
              <a:off x="953000" y="2329310"/>
              <a:ext cx="2856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Montserrat" pitchFamily="2" charset="77"/>
                </a:rPr>
                <a:t>X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10E911-4B9A-7AF6-C0ED-DFA2F881A796}"/>
                </a:ext>
              </a:extLst>
            </p:cNvPr>
            <p:cNvCxnSpPr>
              <a:cxnSpLocks/>
            </p:cNvCxnSpPr>
            <p:nvPr/>
          </p:nvCxnSpPr>
          <p:spPr>
            <a:xfrm>
              <a:off x="1342607" y="3297734"/>
              <a:ext cx="2051934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187A7E1-0313-5DA7-2D7F-8B6BFA2747DD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flipV="1">
              <a:off x="4308942" y="3283225"/>
              <a:ext cx="1801732" cy="9006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A59A6D7-7071-180D-DCC2-EC42FD196B3F}"/>
                </a:ext>
              </a:extLst>
            </p:cNvPr>
            <p:cNvSpPr/>
            <p:nvPr/>
          </p:nvSpPr>
          <p:spPr>
            <a:xfrm>
              <a:off x="6110572" y="2903241"/>
              <a:ext cx="914400" cy="776356"/>
            </a:xfrm>
            <a:prstGeom prst="arc">
              <a:avLst>
                <a:gd name="adj1" fmla="val 10861619"/>
                <a:gd name="adj2" fmla="val 6103"/>
              </a:avLst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BF2C9FF-F51C-0F41-57B6-2CAF00D92E3F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flipV="1">
              <a:off x="7024971" y="3285111"/>
              <a:ext cx="1078899" cy="712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151C6056-A6C5-0C18-D2C0-FAD71C5137C6}"/>
                </a:ext>
              </a:extLst>
            </p:cNvPr>
            <p:cNvSpPr/>
            <p:nvPr/>
          </p:nvSpPr>
          <p:spPr>
            <a:xfrm>
              <a:off x="3394542" y="2912150"/>
              <a:ext cx="914400" cy="776356"/>
            </a:xfrm>
            <a:prstGeom prst="arc">
              <a:avLst>
                <a:gd name="adj1" fmla="val 10861619"/>
                <a:gd name="adj2" fmla="val 21463742"/>
              </a:avLst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0BB67C-5E59-B22E-C0C3-5D388A643656}"/>
                </a:ext>
              </a:extLst>
            </p:cNvPr>
            <p:cNvSpPr txBox="1"/>
            <p:nvPr/>
          </p:nvSpPr>
          <p:spPr>
            <a:xfrm>
              <a:off x="953000" y="3166517"/>
              <a:ext cx="2856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Montserrat" pitchFamily="2" charset="77"/>
                </a:rPr>
                <a:t>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3190A84-2A6E-55C8-BE00-263AF65E782B}"/>
              </a:ext>
            </a:extLst>
          </p:cNvPr>
          <p:cNvGrpSpPr/>
          <p:nvPr/>
        </p:nvGrpSpPr>
        <p:grpSpPr>
          <a:xfrm>
            <a:off x="2103120" y="1828800"/>
            <a:ext cx="4754880" cy="1868671"/>
            <a:chOff x="2103120" y="1828800"/>
            <a:chExt cx="4754880" cy="186867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740A571-39E1-CCDA-BEC7-FDCCE71E43CB}"/>
                </a:ext>
              </a:extLst>
            </p:cNvPr>
            <p:cNvCxnSpPr/>
            <p:nvPr/>
          </p:nvCxnSpPr>
          <p:spPr>
            <a:xfrm flipV="1">
              <a:off x="210312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D37F63E-A4EA-27CA-D02B-E9F61A1C6691}"/>
                </a:ext>
              </a:extLst>
            </p:cNvPr>
            <p:cNvCxnSpPr/>
            <p:nvPr/>
          </p:nvCxnSpPr>
          <p:spPr>
            <a:xfrm flipV="1">
              <a:off x="448056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C77E048-74FC-3BA7-8FB9-3B901322D610}"/>
                </a:ext>
              </a:extLst>
            </p:cNvPr>
            <p:cNvCxnSpPr/>
            <p:nvPr/>
          </p:nvCxnSpPr>
          <p:spPr>
            <a:xfrm flipV="1">
              <a:off x="685800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E13AFAE-5713-4843-E6AC-8FD5EF771706}"/>
              </a:ext>
            </a:extLst>
          </p:cNvPr>
          <p:cNvGrpSpPr/>
          <p:nvPr/>
        </p:nvGrpSpPr>
        <p:grpSpPr>
          <a:xfrm>
            <a:off x="2377440" y="1828800"/>
            <a:ext cx="5212080" cy="1868671"/>
            <a:chOff x="2377440" y="1828800"/>
            <a:chExt cx="5212080" cy="186867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B203F35-A805-71EA-F28A-8DF340A2E273}"/>
                </a:ext>
              </a:extLst>
            </p:cNvPr>
            <p:cNvCxnSpPr/>
            <p:nvPr/>
          </p:nvCxnSpPr>
          <p:spPr>
            <a:xfrm flipV="1">
              <a:off x="237744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9B8C7A4-C66A-6D9D-9A52-C03606E7374E}"/>
                </a:ext>
              </a:extLst>
            </p:cNvPr>
            <p:cNvCxnSpPr/>
            <p:nvPr/>
          </p:nvCxnSpPr>
          <p:spPr>
            <a:xfrm flipV="1">
              <a:off x="411480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3CA2B68-3CC5-DB5A-97CF-FDE077FD7514}"/>
                </a:ext>
              </a:extLst>
            </p:cNvPr>
            <p:cNvCxnSpPr/>
            <p:nvPr/>
          </p:nvCxnSpPr>
          <p:spPr>
            <a:xfrm flipV="1">
              <a:off x="585216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E1AE29-4A15-D7A8-8316-C870073C67CD}"/>
                </a:ext>
              </a:extLst>
            </p:cNvPr>
            <p:cNvCxnSpPr/>
            <p:nvPr/>
          </p:nvCxnSpPr>
          <p:spPr>
            <a:xfrm flipV="1">
              <a:off x="758952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588A361-AE0F-C3D4-3030-30394E8A1A8E}"/>
              </a:ext>
            </a:extLst>
          </p:cNvPr>
          <p:cNvGrpSpPr/>
          <p:nvPr/>
        </p:nvGrpSpPr>
        <p:grpSpPr>
          <a:xfrm>
            <a:off x="2085190" y="1828800"/>
            <a:ext cx="4754880" cy="1868671"/>
            <a:chOff x="2085190" y="1828800"/>
            <a:chExt cx="4754880" cy="1868671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933A1CA-1CCC-5A03-4322-A0BA99C84443}"/>
                </a:ext>
              </a:extLst>
            </p:cNvPr>
            <p:cNvCxnSpPr/>
            <p:nvPr/>
          </p:nvCxnSpPr>
          <p:spPr>
            <a:xfrm flipV="1">
              <a:off x="208519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18C67B0-1DF1-1D9C-7724-542BCDB39E18}"/>
                </a:ext>
              </a:extLst>
            </p:cNvPr>
            <p:cNvCxnSpPr/>
            <p:nvPr/>
          </p:nvCxnSpPr>
          <p:spPr>
            <a:xfrm flipV="1">
              <a:off x="327391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2B896C9-451F-69E8-E765-A2F7917144E8}"/>
                </a:ext>
              </a:extLst>
            </p:cNvPr>
            <p:cNvCxnSpPr/>
            <p:nvPr/>
          </p:nvCxnSpPr>
          <p:spPr>
            <a:xfrm flipV="1">
              <a:off x="446263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BB891EC-158A-ABB7-3E63-AC958250B222}"/>
                </a:ext>
              </a:extLst>
            </p:cNvPr>
            <p:cNvCxnSpPr/>
            <p:nvPr/>
          </p:nvCxnSpPr>
          <p:spPr>
            <a:xfrm flipV="1">
              <a:off x="565135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FF6CFAE-EB54-CC49-EB8B-4B5FED210643}"/>
                </a:ext>
              </a:extLst>
            </p:cNvPr>
            <p:cNvCxnSpPr/>
            <p:nvPr/>
          </p:nvCxnSpPr>
          <p:spPr>
            <a:xfrm flipV="1">
              <a:off x="684007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7D48524-FD73-5731-5BFF-F4D4CF492DC0}"/>
              </a:ext>
            </a:extLst>
          </p:cNvPr>
          <p:cNvGrpSpPr/>
          <p:nvPr/>
        </p:nvGrpSpPr>
        <p:grpSpPr>
          <a:xfrm>
            <a:off x="2103120" y="1828800"/>
            <a:ext cx="5486400" cy="1868671"/>
            <a:chOff x="2103120" y="1828800"/>
            <a:chExt cx="5486400" cy="1868671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5BEDE37-7EE7-574C-0E7D-716FC29AC189}"/>
                </a:ext>
              </a:extLst>
            </p:cNvPr>
            <p:cNvCxnSpPr/>
            <p:nvPr/>
          </p:nvCxnSpPr>
          <p:spPr>
            <a:xfrm flipV="1">
              <a:off x="210312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2E5F60E-C8B2-C7FE-3320-DE854D884E98}"/>
                </a:ext>
              </a:extLst>
            </p:cNvPr>
            <p:cNvCxnSpPr/>
            <p:nvPr/>
          </p:nvCxnSpPr>
          <p:spPr>
            <a:xfrm flipV="1">
              <a:off x="292608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E31254C-9359-3310-385F-305BA98E40A9}"/>
                </a:ext>
              </a:extLst>
            </p:cNvPr>
            <p:cNvCxnSpPr/>
            <p:nvPr/>
          </p:nvCxnSpPr>
          <p:spPr>
            <a:xfrm flipV="1">
              <a:off x="429768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19CBAA7-3055-7A74-2D17-2A6C4698A6D8}"/>
                </a:ext>
              </a:extLst>
            </p:cNvPr>
            <p:cNvCxnSpPr/>
            <p:nvPr/>
          </p:nvCxnSpPr>
          <p:spPr>
            <a:xfrm flipV="1">
              <a:off x="566928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50B3DE8-23B2-A8C3-1BA6-B184A08C97B4}"/>
                </a:ext>
              </a:extLst>
            </p:cNvPr>
            <p:cNvCxnSpPr/>
            <p:nvPr/>
          </p:nvCxnSpPr>
          <p:spPr>
            <a:xfrm flipV="1">
              <a:off x="676656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197411B-CB69-E72F-4251-267FD749248F}"/>
                </a:ext>
              </a:extLst>
            </p:cNvPr>
            <p:cNvCxnSpPr/>
            <p:nvPr/>
          </p:nvCxnSpPr>
          <p:spPr>
            <a:xfrm flipV="1">
              <a:off x="237744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149778E2-DDD7-C2EE-B839-1E23719793F9}"/>
                </a:ext>
              </a:extLst>
            </p:cNvPr>
            <p:cNvCxnSpPr/>
            <p:nvPr/>
          </p:nvCxnSpPr>
          <p:spPr>
            <a:xfrm flipV="1">
              <a:off x="265176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55BF235-47EB-461C-B5E4-CE49CF0C3E79}"/>
                </a:ext>
              </a:extLst>
            </p:cNvPr>
            <p:cNvCxnSpPr/>
            <p:nvPr/>
          </p:nvCxnSpPr>
          <p:spPr>
            <a:xfrm flipV="1">
              <a:off x="320040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DE65490-B63E-FF81-1AA3-AB35BF5DB83C}"/>
                </a:ext>
              </a:extLst>
            </p:cNvPr>
            <p:cNvCxnSpPr/>
            <p:nvPr/>
          </p:nvCxnSpPr>
          <p:spPr>
            <a:xfrm flipV="1">
              <a:off x="347472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46015C3-CA27-83B9-615F-07B54F5F79DA}"/>
                </a:ext>
              </a:extLst>
            </p:cNvPr>
            <p:cNvCxnSpPr/>
            <p:nvPr/>
          </p:nvCxnSpPr>
          <p:spPr>
            <a:xfrm flipV="1">
              <a:off x="374904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E80956B-7956-376D-69D4-A3C8B0EB27F9}"/>
                </a:ext>
              </a:extLst>
            </p:cNvPr>
            <p:cNvCxnSpPr/>
            <p:nvPr/>
          </p:nvCxnSpPr>
          <p:spPr>
            <a:xfrm flipV="1">
              <a:off x="402336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2A7D685-D483-5C09-6092-5E6051F0560B}"/>
                </a:ext>
              </a:extLst>
            </p:cNvPr>
            <p:cNvCxnSpPr/>
            <p:nvPr/>
          </p:nvCxnSpPr>
          <p:spPr>
            <a:xfrm flipV="1">
              <a:off x="457200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2670DB1-6194-CF6D-AE9F-4484D4C951AA}"/>
                </a:ext>
              </a:extLst>
            </p:cNvPr>
            <p:cNvCxnSpPr/>
            <p:nvPr/>
          </p:nvCxnSpPr>
          <p:spPr>
            <a:xfrm flipV="1">
              <a:off x="484632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A893A34-6D3B-31A2-D1E9-B21DD1276307}"/>
                </a:ext>
              </a:extLst>
            </p:cNvPr>
            <p:cNvCxnSpPr/>
            <p:nvPr/>
          </p:nvCxnSpPr>
          <p:spPr>
            <a:xfrm flipV="1">
              <a:off x="512064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56EFDFB-4481-153E-0545-EEB73D80ECE3}"/>
                </a:ext>
              </a:extLst>
            </p:cNvPr>
            <p:cNvCxnSpPr/>
            <p:nvPr/>
          </p:nvCxnSpPr>
          <p:spPr>
            <a:xfrm flipV="1">
              <a:off x="539496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F27DB9E-38ED-7DED-D524-CA1EC9EADFEF}"/>
                </a:ext>
              </a:extLst>
            </p:cNvPr>
            <p:cNvCxnSpPr/>
            <p:nvPr/>
          </p:nvCxnSpPr>
          <p:spPr>
            <a:xfrm flipV="1">
              <a:off x="594360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20882A7-B9AF-695C-2502-5B49F81B6DD6}"/>
                </a:ext>
              </a:extLst>
            </p:cNvPr>
            <p:cNvCxnSpPr/>
            <p:nvPr/>
          </p:nvCxnSpPr>
          <p:spPr>
            <a:xfrm flipV="1">
              <a:off x="621792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4552477-E950-8EF5-1272-36433ABB6C50}"/>
                </a:ext>
              </a:extLst>
            </p:cNvPr>
            <p:cNvCxnSpPr/>
            <p:nvPr/>
          </p:nvCxnSpPr>
          <p:spPr>
            <a:xfrm flipV="1">
              <a:off x="649224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CFE8FD1-6756-1F68-2BC1-8CA28D6BCF58}"/>
                </a:ext>
              </a:extLst>
            </p:cNvPr>
            <p:cNvCxnSpPr/>
            <p:nvPr/>
          </p:nvCxnSpPr>
          <p:spPr>
            <a:xfrm flipV="1">
              <a:off x="704088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99EB6AD5-2E3F-334C-C885-FDE04F9DDD2D}"/>
                </a:ext>
              </a:extLst>
            </p:cNvPr>
            <p:cNvCxnSpPr/>
            <p:nvPr/>
          </p:nvCxnSpPr>
          <p:spPr>
            <a:xfrm flipV="1">
              <a:off x="731520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AD456DF-A557-A383-9DAC-3B2AFA39B693}"/>
                </a:ext>
              </a:extLst>
            </p:cNvPr>
            <p:cNvCxnSpPr/>
            <p:nvPr/>
          </p:nvCxnSpPr>
          <p:spPr>
            <a:xfrm flipV="1">
              <a:off x="758952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Google Shape;142;p24">
            <a:extLst>
              <a:ext uri="{FF2B5EF4-FFF2-40B4-BE49-F238E27FC236}">
                <a16:creationId xmlns:a16="http://schemas.microsoft.com/office/drawing/2014/main" id="{A4E2D069-10D8-4EB9-B44D-A9D733A56B8F}"/>
              </a:ext>
            </a:extLst>
          </p:cNvPr>
          <p:cNvSpPr txBox="1">
            <a:spLocks/>
          </p:cNvSpPr>
          <p:nvPr/>
        </p:nvSpPr>
        <p:spPr>
          <a:xfrm>
            <a:off x="2170996" y="4408522"/>
            <a:ext cx="4583267" cy="52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High sampling rates can be treated with delay analysis, but are noisy and require intensive computing</a:t>
            </a:r>
          </a:p>
        </p:txBody>
      </p:sp>
    </p:spTree>
    <p:extLst>
      <p:ext uri="{BB962C8B-B14F-4D97-AF65-F5344CB8AC3E}">
        <p14:creationId xmlns:p14="http://schemas.microsoft.com/office/powerpoint/2010/main" val="281829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9144000" cy="968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2. </a:t>
            </a:r>
            <a:r>
              <a:rPr lang="en-US" dirty="0">
                <a:solidFill>
                  <a:schemeClr val="tx1"/>
                </a:solidFill>
              </a:rPr>
              <a:t>Ensure there is no seasonality and trend in the time series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Google Shape;142;p24">
            <a:extLst>
              <a:ext uri="{FF2B5EF4-FFF2-40B4-BE49-F238E27FC236}">
                <a16:creationId xmlns:a16="http://schemas.microsoft.com/office/drawing/2014/main" id="{0BD59A60-AA58-85D1-3316-8B6A8C9D4F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92465" y="1295199"/>
            <a:ext cx="4959069" cy="525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presence of seasonality and trends may lead to false inference of a relationship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31A1D5-8F57-1FB5-2531-79A3B2D56EEE}"/>
              </a:ext>
            </a:extLst>
          </p:cNvPr>
          <p:cNvCxnSpPr>
            <a:cxnSpLocks/>
          </p:cNvCxnSpPr>
          <p:nvPr/>
        </p:nvCxnSpPr>
        <p:spPr>
          <a:xfrm>
            <a:off x="1368790" y="4332108"/>
            <a:ext cx="703194" cy="0"/>
          </a:xfrm>
          <a:prstGeom prst="line">
            <a:avLst/>
          </a:prstGeom>
          <a:ln w="73025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91A2921-0404-242A-C2BD-99CD48BD5C91}"/>
              </a:ext>
            </a:extLst>
          </p:cNvPr>
          <p:cNvSpPr txBox="1"/>
          <p:nvPr/>
        </p:nvSpPr>
        <p:spPr>
          <a:xfrm>
            <a:off x="1334779" y="433210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AE69F-7A92-BB6D-26C7-374FD5BF2CDA}"/>
              </a:ext>
            </a:extLst>
          </p:cNvPr>
          <p:cNvSpPr txBox="1"/>
          <p:nvPr/>
        </p:nvSpPr>
        <p:spPr>
          <a:xfrm>
            <a:off x="953000" y="2804435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Montserrat" pitchFamily="2" charset="77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9C741D-B4C5-457F-56EC-935D30330B59}"/>
              </a:ext>
            </a:extLst>
          </p:cNvPr>
          <p:cNvSpPr txBox="1"/>
          <p:nvPr/>
        </p:nvSpPr>
        <p:spPr>
          <a:xfrm>
            <a:off x="953000" y="3686467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Montserrat" pitchFamily="2" charset="77"/>
              </a:rPr>
              <a:t>Y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7BB9CD1-5C8E-1B55-DBB5-1D237F3BCCD1}"/>
              </a:ext>
            </a:extLst>
          </p:cNvPr>
          <p:cNvGrpSpPr/>
          <p:nvPr/>
        </p:nvGrpSpPr>
        <p:grpSpPr>
          <a:xfrm>
            <a:off x="1368790" y="3469343"/>
            <a:ext cx="6735080" cy="776356"/>
            <a:chOff x="1368790" y="2743200"/>
            <a:chExt cx="6735080" cy="77635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6FF2184-FBDB-AD6C-1409-D7B327B111AF}"/>
                </a:ext>
              </a:extLst>
            </p:cNvPr>
            <p:cNvCxnSpPr>
              <a:cxnSpLocks/>
            </p:cNvCxnSpPr>
            <p:nvPr/>
          </p:nvCxnSpPr>
          <p:spPr>
            <a:xfrm>
              <a:off x="1368790" y="3131378"/>
              <a:ext cx="824250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8925C74-ADB9-3B08-6D20-61343132D867}"/>
                </a:ext>
              </a:extLst>
            </p:cNvPr>
            <p:cNvGrpSpPr/>
            <p:nvPr/>
          </p:nvGrpSpPr>
          <p:grpSpPr>
            <a:xfrm>
              <a:off x="2194560" y="2743200"/>
              <a:ext cx="571312" cy="776356"/>
              <a:chOff x="2256020" y="2774191"/>
              <a:chExt cx="571312" cy="776356"/>
            </a:xfrm>
          </p:grpSpPr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08CD0AC6-83B3-5263-9B72-78DE8AEAD55D}"/>
                  </a:ext>
                </a:extLst>
              </p:cNvPr>
              <p:cNvSpPr/>
              <p:nvPr/>
            </p:nvSpPr>
            <p:spPr>
              <a:xfrm>
                <a:off x="2256020" y="2774191"/>
                <a:ext cx="285656" cy="776356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ADC58FFC-B353-3A10-20F4-EAE23E1BC268}"/>
                  </a:ext>
                </a:extLst>
              </p:cNvPr>
              <p:cNvSpPr/>
              <p:nvPr/>
            </p:nvSpPr>
            <p:spPr>
              <a:xfrm flipV="1">
                <a:off x="2541676" y="2889504"/>
                <a:ext cx="285656" cy="525167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535FEA2-610A-AB5D-AC03-8FBBDE29FD4A}"/>
                </a:ext>
              </a:extLst>
            </p:cNvPr>
            <p:cNvGrpSpPr/>
            <p:nvPr/>
          </p:nvGrpSpPr>
          <p:grpSpPr>
            <a:xfrm>
              <a:off x="3112988" y="2743200"/>
              <a:ext cx="571312" cy="776356"/>
              <a:chOff x="2256020" y="2774191"/>
              <a:chExt cx="571312" cy="776356"/>
            </a:xfrm>
          </p:grpSpPr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4BDA74C0-58C6-EB23-D963-0CDEDDD5A187}"/>
                  </a:ext>
                </a:extLst>
              </p:cNvPr>
              <p:cNvSpPr/>
              <p:nvPr/>
            </p:nvSpPr>
            <p:spPr>
              <a:xfrm>
                <a:off x="2256020" y="2774191"/>
                <a:ext cx="285656" cy="776356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C3CC3866-F4A1-51FE-CFD1-771EAEF93705}"/>
                  </a:ext>
                </a:extLst>
              </p:cNvPr>
              <p:cNvSpPr/>
              <p:nvPr/>
            </p:nvSpPr>
            <p:spPr>
              <a:xfrm flipV="1">
                <a:off x="2541676" y="2889504"/>
                <a:ext cx="285656" cy="525167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9E59846-4C4B-71B2-624B-3B5075602B6A}"/>
                </a:ext>
              </a:extLst>
            </p:cNvPr>
            <p:cNvGrpSpPr/>
            <p:nvPr/>
          </p:nvGrpSpPr>
          <p:grpSpPr>
            <a:xfrm>
              <a:off x="4023360" y="2743200"/>
              <a:ext cx="571312" cy="776356"/>
              <a:chOff x="2256020" y="2774191"/>
              <a:chExt cx="571312" cy="776356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AC6047EA-AC95-242D-7031-36A0550DEE3D}"/>
                  </a:ext>
                </a:extLst>
              </p:cNvPr>
              <p:cNvSpPr/>
              <p:nvPr/>
            </p:nvSpPr>
            <p:spPr>
              <a:xfrm>
                <a:off x="2256020" y="2774191"/>
                <a:ext cx="285656" cy="776356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84A55F5F-8887-98B6-3325-3258CB890534}"/>
                  </a:ext>
                </a:extLst>
              </p:cNvPr>
              <p:cNvSpPr/>
              <p:nvPr/>
            </p:nvSpPr>
            <p:spPr>
              <a:xfrm flipV="1">
                <a:off x="2541676" y="2889504"/>
                <a:ext cx="285656" cy="525167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51D6598-5223-50BF-9C54-961166B9FECD}"/>
                </a:ext>
              </a:extLst>
            </p:cNvPr>
            <p:cNvGrpSpPr/>
            <p:nvPr/>
          </p:nvGrpSpPr>
          <p:grpSpPr>
            <a:xfrm>
              <a:off x="4937760" y="2743200"/>
              <a:ext cx="571312" cy="776356"/>
              <a:chOff x="2256020" y="2774191"/>
              <a:chExt cx="571312" cy="776356"/>
            </a:xfrm>
          </p:grpSpPr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A42078AD-32F8-4AC9-CD82-109F66948685}"/>
                  </a:ext>
                </a:extLst>
              </p:cNvPr>
              <p:cNvSpPr/>
              <p:nvPr/>
            </p:nvSpPr>
            <p:spPr>
              <a:xfrm>
                <a:off x="2256020" y="2774191"/>
                <a:ext cx="285656" cy="776356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056EEDAF-C7A1-7DDE-9B59-2B56678F6E30}"/>
                  </a:ext>
                </a:extLst>
              </p:cNvPr>
              <p:cNvSpPr/>
              <p:nvPr/>
            </p:nvSpPr>
            <p:spPr>
              <a:xfrm flipV="1">
                <a:off x="2541676" y="2889504"/>
                <a:ext cx="285656" cy="525167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297EF3F-7187-FCE6-F012-855A9E678971}"/>
                </a:ext>
              </a:extLst>
            </p:cNvPr>
            <p:cNvGrpSpPr/>
            <p:nvPr/>
          </p:nvGrpSpPr>
          <p:grpSpPr>
            <a:xfrm>
              <a:off x="5852160" y="2743200"/>
              <a:ext cx="571312" cy="776356"/>
              <a:chOff x="2256020" y="2774191"/>
              <a:chExt cx="571312" cy="776356"/>
            </a:xfrm>
          </p:grpSpPr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647D5C82-DDCB-750D-6553-FED9617283A8}"/>
                  </a:ext>
                </a:extLst>
              </p:cNvPr>
              <p:cNvSpPr/>
              <p:nvPr/>
            </p:nvSpPr>
            <p:spPr>
              <a:xfrm>
                <a:off x="2256020" y="2774191"/>
                <a:ext cx="285656" cy="776356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55AADC57-3B03-2EAE-72FB-D255EA547F02}"/>
                  </a:ext>
                </a:extLst>
              </p:cNvPr>
              <p:cNvSpPr/>
              <p:nvPr/>
            </p:nvSpPr>
            <p:spPr>
              <a:xfrm flipV="1">
                <a:off x="2541676" y="2889504"/>
                <a:ext cx="285656" cy="525167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DB28065-398D-C33D-DC88-365B1CFCC55A}"/>
                </a:ext>
              </a:extLst>
            </p:cNvPr>
            <p:cNvGrpSpPr/>
            <p:nvPr/>
          </p:nvGrpSpPr>
          <p:grpSpPr>
            <a:xfrm>
              <a:off x="6766560" y="2743200"/>
              <a:ext cx="571312" cy="776356"/>
              <a:chOff x="2256020" y="2774191"/>
              <a:chExt cx="571312" cy="776356"/>
            </a:xfrm>
          </p:grpSpPr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36B81646-7C0F-A10E-3D8B-54615F3C7863}"/>
                  </a:ext>
                </a:extLst>
              </p:cNvPr>
              <p:cNvSpPr/>
              <p:nvPr/>
            </p:nvSpPr>
            <p:spPr>
              <a:xfrm>
                <a:off x="2256020" y="2774191"/>
                <a:ext cx="285656" cy="776356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CC0FC25B-4603-526A-348A-CE909DFFF5E3}"/>
                  </a:ext>
                </a:extLst>
              </p:cNvPr>
              <p:cNvSpPr/>
              <p:nvPr/>
            </p:nvSpPr>
            <p:spPr>
              <a:xfrm flipV="1">
                <a:off x="2541676" y="2889504"/>
                <a:ext cx="285656" cy="525167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4FA932B-A418-8319-6499-085E6E759910}"/>
                </a:ext>
              </a:extLst>
            </p:cNvPr>
            <p:cNvCxnSpPr>
              <a:cxnSpLocks/>
              <a:stCxn id="24" idx="2"/>
              <a:endCxn id="34" idx="0"/>
            </p:cNvCxnSpPr>
            <p:nvPr/>
          </p:nvCxnSpPr>
          <p:spPr>
            <a:xfrm>
              <a:off x="2765839" y="3126759"/>
              <a:ext cx="347152" cy="2059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B788782-9AFF-391F-FF0F-30AFEF784C24}"/>
                </a:ext>
              </a:extLst>
            </p:cNvPr>
            <p:cNvCxnSpPr>
              <a:cxnSpLocks/>
            </p:cNvCxnSpPr>
            <p:nvPr/>
          </p:nvCxnSpPr>
          <p:spPr>
            <a:xfrm>
              <a:off x="3678240" y="3119037"/>
              <a:ext cx="347152" cy="2059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BCE82AB-E479-E0F7-1538-36FA0287C268}"/>
                </a:ext>
              </a:extLst>
            </p:cNvPr>
            <p:cNvCxnSpPr>
              <a:cxnSpLocks/>
            </p:cNvCxnSpPr>
            <p:nvPr/>
          </p:nvCxnSpPr>
          <p:spPr>
            <a:xfrm>
              <a:off x="4592640" y="3126759"/>
              <a:ext cx="347152" cy="2059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B06ABD2-3274-E559-7B6D-DAB90D4D032E}"/>
                </a:ext>
              </a:extLst>
            </p:cNvPr>
            <p:cNvCxnSpPr>
              <a:cxnSpLocks/>
            </p:cNvCxnSpPr>
            <p:nvPr/>
          </p:nvCxnSpPr>
          <p:spPr>
            <a:xfrm>
              <a:off x="5507040" y="3126759"/>
              <a:ext cx="347152" cy="2059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C434199-6AD6-0596-DE99-605EB9F27FDB}"/>
                </a:ext>
              </a:extLst>
            </p:cNvPr>
            <p:cNvCxnSpPr>
              <a:cxnSpLocks/>
            </p:cNvCxnSpPr>
            <p:nvPr/>
          </p:nvCxnSpPr>
          <p:spPr>
            <a:xfrm>
              <a:off x="6406264" y="3118007"/>
              <a:ext cx="347152" cy="2059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6DB86C-000D-C69D-D8CC-45C98537C99D}"/>
                </a:ext>
              </a:extLst>
            </p:cNvPr>
            <p:cNvCxnSpPr>
              <a:cxnSpLocks/>
            </p:cNvCxnSpPr>
            <p:nvPr/>
          </p:nvCxnSpPr>
          <p:spPr>
            <a:xfrm>
              <a:off x="7327114" y="3118007"/>
              <a:ext cx="776756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77F1DDDC-A17A-A1EC-5DF1-C1CBF56B3695}"/>
              </a:ext>
            </a:extLst>
          </p:cNvPr>
          <p:cNvGrpSpPr/>
          <p:nvPr/>
        </p:nvGrpSpPr>
        <p:grpSpPr>
          <a:xfrm>
            <a:off x="1327065" y="2545280"/>
            <a:ext cx="6776805" cy="778437"/>
            <a:chOff x="1327065" y="2554245"/>
            <a:chExt cx="6776805" cy="77843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04F1D8E-A874-CC96-0350-D74806D28299}"/>
                </a:ext>
              </a:extLst>
            </p:cNvPr>
            <p:cNvGrpSpPr/>
            <p:nvPr/>
          </p:nvGrpSpPr>
          <p:grpSpPr>
            <a:xfrm>
              <a:off x="1327065" y="2556326"/>
              <a:ext cx="6776805" cy="776356"/>
              <a:chOff x="1342607" y="3604570"/>
              <a:chExt cx="6776805" cy="77635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98E970C-BBE1-AF1D-1C12-A20214143337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 flipV="1">
                <a:off x="1342607" y="3989637"/>
                <a:ext cx="1443845" cy="7345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75EC10C-0A35-4062-82D6-4932F21C4986}"/>
                  </a:ext>
                </a:extLst>
              </p:cNvPr>
              <p:cNvCxnSpPr>
                <a:cxnSpLocks/>
                <a:stCxn id="195" idx="2"/>
                <a:endCxn id="196" idx="0"/>
              </p:cNvCxnSpPr>
              <p:nvPr/>
            </p:nvCxnSpPr>
            <p:spPr>
              <a:xfrm>
                <a:off x="4955307" y="3983785"/>
                <a:ext cx="1481368" cy="3771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E9BA255-9BCB-DD52-C8ED-C952F5F72DEE}"/>
                  </a:ext>
                </a:extLst>
              </p:cNvPr>
              <p:cNvCxnSpPr>
                <a:cxnSpLocks/>
                <a:stCxn id="196" idx="2"/>
              </p:cNvCxnSpPr>
              <p:nvPr/>
            </p:nvCxnSpPr>
            <p:spPr>
              <a:xfrm>
                <a:off x="6783794" y="3983785"/>
                <a:ext cx="1335618" cy="6882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6AF9AE41-CA32-FF34-FF42-A935745147AD}"/>
                  </a:ext>
                </a:extLst>
              </p:cNvPr>
              <p:cNvSpPr/>
              <p:nvPr/>
            </p:nvSpPr>
            <p:spPr>
              <a:xfrm>
                <a:off x="2786446" y="3604570"/>
                <a:ext cx="347152" cy="776356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4" name="Arc 193">
              <a:extLst>
                <a:ext uri="{FF2B5EF4-FFF2-40B4-BE49-F238E27FC236}">
                  <a16:creationId xmlns:a16="http://schemas.microsoft.com/office/drawing/2014/main" id="{4C4ACE77-82DE-D334-6C31-8A03DA3167FD}"/>
                </a:ext>
              </a:extLst>
            </p:cNvPr>
            <p:cNvSpPr/>
            <p:nvPr/>
          </p:nvSpPr>
          <p:spPr>
            <a:xfrm>
              <a:off x="3676208" y="2554245"/>
              <a:ext cx="347152" cy="776356"/>
            </a:xfrm>
            <a:prstGeom prst="arc">
              <a:avLst>
                <a:gd name="adj1" fmla="val 10861619"/>
                <a:gd name="adj2" fmla="val 21463742"/>
              </a:avLst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Arc 194">
              <a:extLst>
                <a:ext uri="{FF2B5EF4-FFF2-40B4-BE49-F238E27FC236}">
                  <a16:creationId xmlns:a16="http://schemas.microsoft.com/office/drawing/2014/main" id="{9E6E6E07-A1E3-A9FF-4F13-B331C4BC7A1A}"/>
                </a:ext>
              </a:extLst>
            </p:cNvPr>
            <p:cNvSpPr/>
            <p:nvPr/>
          </p:nvSpPr>
          <p:spPr>
            <a:xfrm>
              <a:off x="4592640" y="2554245"/>
              <a:ext cx="347152" cy="776356"/>
            </a:xfrm>
            <a:prstGeom prst="arc">
              <a:avLst>
                <a:gd name="adj1" fmla="val 10861619"/>
                <a:gd name="adj2" fmla="val 21463742"/>
              </a:avLst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Arc 195">
              <a:extLst>
                <a:ext uri="{FF2B5EF4-FFF2-40B4-BE49-F238E27FC236}">
                  <a16:creationId xmlns:a16="http://schemas.microsoft.com/office/drawing/2014/main" id="{3A49660A-59E6-42D7-3D31-09240F473394}"/>
                </a:ext>
              </a:extLst>
            </p:cNvPr>
            <p:cNvSpPr/>
            <p:nvPr/>
          </p:nvSpPr>
          <p:spPr>
            <a:xfrm>
              <a:off x="6421127" y="2554245"/>
              <a:ext cx="347152" cy="776356"/>
            </a:xfrm>
            <a:prstGeom prst="arc">
              <a:avLst>
                <a:gd name="adj1" fmla="val 10861619"/>
                <a:gd name="adj2" fmla="val 21463742"/>
              </a:avLst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26FF642-D8B1-37D8-662B-B49E4C644D2D}"/>
                </a:ext>
              </a:extLst>
            </p:cNvPr>
            <p:cNvCxnSpPr>
              <a:cxnSpLocks/>
              <a:stCxn id="194" idx="2"/>
              <a:endCxn id="195" idx="0"/>
            </p:cNvCxnSpPr>
            <p:nvPr/>
          </p:nvCxnSpPr>
          <p:spPr>
            <a:xfrm>
              <a:off x="4023333" y="2935541"/>
              <a:ext cx="569313" cy="3771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C78FA71-31E9-65E2-32B6-F664C4430108}"/>
                </a:ext>
              </a:extLst>
            </p:cNvPr>
            <p:cNvCxnSpPr>
              <a:cxnSpLocks/>
            </p:cNvCxnSpPr>
            <p:nvPr/>
          </p:nvCxnSpPr>
          <p:spPr>
            <a:xfrm>
              <a:off x="3106895" y="2942423"/>
              <a:ext cx="569313" cy="3771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FE543B7-70E8-52D2-E9F1-F9D3ED1D88DE}"/>
              </a:ext>
            </a:extLst>
          </p:cNvPr>
          <p:cNvGrpSpPr/>
          <p:nvPr/>
        </p:nvGrpSpPr>
        <p:grpSpPr>
          <a:xfrm>
            <a:off x="1334779" y="2389818"/>
            <a:ext cx="6792623" cy="1495487"/>
            <a:chOff x="1452281" y="2389818"/>
            <a:chExt cx="6675121" cy="1495487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B0489024-9FAD-E201-96D4-4F205A4820D6}"/>
                </a:ext>
              </a:extLst>
            </p:cNvPr>
            <p:cNvSpPr/>
            <p:nvPr/>
          </p:nvSpPr>
          <p:spPr>
            <a:xfrm>
              <a:off x="1452282" y="2389818"/>
              <a:ext cx="6675120" cy="637908"/>
            </a:xfrm>
            <a:custGeom>
              <a:avLst/>
              <a:gdLst>
                <a:gd name="connsiteX0" fmla="*/ 0 w 6391836"/>
                <a:gd name="connsiteY0" fmla="*/ 637908 h 637908"/>
                <a:gd name="connsiteX1" fmla="*/ 860612 w 6391836"/>
                <a:gd name="connsiteY1" fmla="*/ 584120 h 637908"/>
                <a:gd name="connsiteX2" fmla="*/ 1147483 w 6391836"/>
                <a:gd name="connsiteY2" fmla="*/ 503438 h 637908"/>
                <a:gd name="connsiteX3" fmla="*/ 1470212 w 6391836"/>
                <a:gd name="connsiteY3" fmla="*/ 431720 h 637908"/>
                <a:gd name="connsiteX4" fmla="*/ 2294965 w 6391836"/>
                <a:gd name="connsiteY4" fmla="*/ 404826 h 637908"/>
                <a:gd name="connsiteX5" fmla="*/ 2725271 w 6391836"/>
                <a:gd name="connsiteY5" fmla="*/ 324143 h 637908"/>
                <a:gd name="connsiteX6" fmla="*/ 3594847 w 6391836"/>
                <a:gd name="connsiteY6" fmla="*/ 243461 h 637908"/>
                <a:gd name="connsiteX7" fmla="*/ 3962400 w 6391836"/>
                <a:gd name="connsiteY7" fmla="*/ 153814 h 637908"/>
                <a:gd name="connsiteX8" fmla="*/ 4840942 w 6391836"/>
                <a:gd name="connsiteY8" fmla="*/ 126920 h 637908"/>
                <a:gd name="connsiteX9" fmla="*/ 5558118 w 6391836"/>
                <a:gd name="connsiteY9" fmla="*/ 19343 h 637908"/>
                <a:gd name="connsiteX10" fmla="*/ 6248400 w 6391836"/>
                <a:gd name="connsiteY10" fmla="*/ 1414 h 637908"/>
                <a:gd name="connsiteX11" fmla="*/ 6391836 w 6391836"/>
                <a:gd name="connsiteY11" fmla="*/ 37273 h 63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1836" h="637908">
                  <a:moveTo>
                    <a:pt x="0" y="637908"/>
                  </a:moveTo>
                  <a:cubicBezTo>
                    <a:pt x="334682" y="622220"/>
                    <a:pt x="669365" y="606532"/>
                    <a:pt x="860612" y="584120"/>
                  </a:cubicBezTo>
                  <a:cubicBezTo>
                    <a:pt x="1051859" y="561708"/>
                    <a:pt x="1045883" y="528838"/>
                    <a:pt x="1147483" y="503438"/>
                  </a:cubicBezTo>
                  <a:cubicBezTo>
                    <a:pt x="1249083" y="478038"/>
                    <a:pt x="1278965" y="448155"/>
                    <a:pt x="1470212" y="431720"/>
                  </a:cubicBezTo>
                  <a:cubicBezTo>
                    <a:pt x="1661459" y="415285"/>
                    <a:pt x="2085789" y="422755"/>
                    <a:pt x="2294965" y="404826"/>
                  </a:cubicBezTo>
                  <a:cubicBezTo>
                    <a:pt x="2504141" y="386897"/>
                    <a:pt x="2508624" y="351037"/>
                    <a:pt x="2725271" y="324143"/>
                  </a:cubicBezTo>
                  <a:cubicBezTo>
                    <a:pt x="2941918" y="297249"/>
                    <a:pt x="3388659" y="271849"/>
                    <a:pt x="3594847" y="243461"/>
                  </a:cubicBezTo>
                  <a:cubicBezTo>
                    <a:pt x="3801035" y="215073"/>
                    <a:pt x="3754718" y="173237"/>
                    <a:pt x="3962400" y="153814"/>
                  </a:cubicBezTo>
                  <a:cubicBezTo>
                    <a:pt x="4170082" y="134391"/>
                    <a:pt x="4574989" y="149332"/>
                    <a:pt x="4840942" y="126920"/>
                  </a:cubicBezTo>
                  <a:cubicBezTo>
                    <a:pt x="5106895" y="104508"/>
                    <a:pt x="5323542" y="40261"/>
                    <a:pt x="5558118" y="19343"/>
                  </a:cubicBezTo>
                  <a:cubicBezTo>
                    <a:pt x="5792694" y="-1575"/>
                    <a:pt x="6109447" y="-1574"/>
                    <a:pt x="6248400" y="1414"/>
                  </a:cubicBezTo>
                  <a:cubicBezTo>
                    <a:pt x="6387353" y="4402"/>
                    <a:pt x="6389594" y="20837"/>
                    <a:pt x="6391836" y="3727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5E2B850C-FBC0-9113-3FD0-9609DC98C74A}"/>
                </a:ext>
              </a:extLst>
            </p:cNvPr>
            <p:cNvSpPr/>
            <p:nvPr/>
          </p:nvSpPr>
          <p:spPr>
            <a:xfrm>
              <a:off x="1452281" y="3245225"/>
              <a:ext cx="6675120" cy="640080"/>
            </a:xfrm>
            <a:custGeom>
              <a:avLst/>
              <a:gdLst>
                <a:gd name="connsiteX0" fmla="*/ 0 w 6615953"/>
                <a:gd name="connsiteY0" fmla="*/ 573741 h 670406"/>
                <a:gd name="connsiteX1" fmla="*/ 251012 w 6615953"/>
                <a:gd name="connsiteY1" fmla="*/ 663388 h 670406"/>
                <a:gd name="connsiteX2" fmla="*/ 475130 w 6615953"/>
                <a:gd name="connsiteY2" fmla="*/ 654424 h 670406"/>
                <a:gd name="connsiteX3" fmla="*/ 591671 w 6615953"/>
                <a:gd name="connsiteY3" fmla="*/ 573741 h 670406"/>
                <a:gd name="connsiteX4" fmla="*/ 726142 w 6615953"/>
                <a:gd name="connsiteY4" fmla="*/ 573741 h 670406"/>
                <a:gd name="connsiteX5" fmla="*/ 887506 w 6615953"/>
                <a:gd name="connsiteY5" fmla="*/ 636494 h 670406"/>
                <a:gd name="connsiteX6" fmla="*/ 1084730 w 6615953"/>
                <a:gd name="connsiteY6" fmla="*/ 600635 h 670406"/>
                <a:gd name="connsiteX7" fmla="*/ 1299883 w 6615953"/>
                <a:gd name="connsiteY7" fmla="*/ 510988 h 670406"/>
                <a:gd name="connsiteX8" fmla="*/ 1649506 w 6615953"/>
                <a:gd name="connsiteY8" fmla="*/ 510988 h 670406"/>
                <a:gd name="connsiteX9" fmla="*/ 2187389 w 6615953"/>
                <a:gd name="connsiteY9" fmla="*/ 448235 h 670406"/>
                <a:gd name="connsiteX10" fmla="*/ 2438400 w 6615953"/>
                <a:gd name="connsiteY10" fmla="*/ 367553 h 670406"/>
                <a:gd name="connsiteX11" fmla="*/ 2940424 w 6615953"/>
                <a:gd name="connsiteY11" fmla="*/ 349624 h 670406"/>
                <a:gd name="connsiteX12" fmla="*/ 3783106 w 6615953"/>
                <a:gd name="connsiteY12" fmla="*/ 242047 h 670406"/>
                <a:gd name="connsiteX13" fmla="*/ 4742330 w 6615953"/>
                <a:gd name="connsiteY13" fmla="*/ 233082 h 670406"/>
                <a:gd name="connsiteX14" fmla="*/ 5154706 w 6615953"/>
                <a:gd name="connsiteY14" fmla="*/ 143435 h 670406"/>
                <a:gd name="connsiteX15" fmla="*/ 5307106 w 6615953"/>
                <a:gd name="connsiteY15" fmla="*/ 143435 h 670406"/>
                <a:gd name="connsiteX16" fmla="*/ 5468471 w 6615953"/>
                <a:gd name="connsiteY16" fmla="*/ 188259 h 670406"/>
                <a:gd name="connsiteX17" fmla="*/ 5656730 w 6615953"/>
                <a:gd name="connsiteY17" fmla="*/ 125506 h 670406"/>
                <a:gd name="connsiteX18" fmla="*/ 5844989 w 6615953"/>
                <a:gd name="connsiteY18" fmla="*/ 80682 h 670406"/>
                <a:gd name="connsiteX19" fmla="*/ 6087036 w 6615953"/>
                <a:gd name="connsiteY19" fmla="*/ 107576 h 670406"/>
                <a:gd name="connsiteX20" fmla="*/ 6364942 w 6615953"/>
                <a:gd name="connsiteY20" fmla="*/ 35859 h 670406"/>
                <a:gd name="connsiteX21" fmla="*/ 6615953 w 6615953"/>
                <a:gd name="connsiteY21" fmla="*/ 0 h 67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15953" h="670406">
                  <a:moveTo>
                    <a:pt x="0" y="573741"/>
                  </a:moveTo>
                  <a:cubicBezTo>
                    <a:pt x="85912" y="611841"/>
                    <a:pt x="171824" y="649941"/>
                    <a:pt x="251012" y="663388"/>
                  </a:cubicBezTo>
                  <a:cubicBezTo>
                    <a:pt x="330200" y="676835"/>
                    <a:pt x="418354" y="669365"/>
                    <a:pt x="475130" y="654424"/>
                  </a:cubicBezTo>
                  <a:cubicBezTo>
                    <a:pt x="531907" y="639483"/>
                    <a:pt x="549836" y="587188"/>
                    <a:pt x="591671" y="573741"/>
                  </a:cubicBezTo>
                  <a:cubicBezTo>
                    <a:pt x="633506" y="560294"/>
                    <a:pt x="676836" y="563282"/>
                    <a:pt x="726142" y="573741"/>
                  </a:cubicBezTo>
                  <a:cubicBezTo>
                    <a:pt x="775448" y="584200"/>
                    <a:pt x="827741" y="632012"/>
                    <a:pt x="887506" y="636494"/>
                  </a:cubicBezTo>
                  <a:cubicBezTo>
                    <a:pt x="947271" y="640976"/>
                    <a:pt x="1016001" y="621553"/>
                    <a:pt x="1084730" y="600635"/>
                  </a:cubicBezTo>
                  <a:cubicBezTo>
                    <a:pt x="1153459" y="579717"/>
                    <a:pt x="1205754" y="525929"/>
                    <a:pt x="1299883" y="510988"/>
                  </a:cubicBezTo>
                  <a:cubicBezTo>
                    <a:pt x="1394012" y="496047"/>
                    <a:pt x="1501588" y="521447"/>
                    <a:pt x="1649506" y="510988"/>
                  </a:cubicBezTo>
                  <a:cubicBezTo>
                    <a:pt x="1797424" y="500529"/>
                    <a:pt x="2055907" y="472141"/>
                    <a:pt x="2187389" y="448235"/>
                  </a:cubicBezTo>
                  <a:cubicBezTo>
                    <a:pt x="2318871" y="424329"/>
                    <a:pt x="2312894" y="383988"/>
                    <a:pt x="2438400" y="367553"/>
                  </a:cubicBezTo>
                  <a:cubicBezTo>
                    <a:pt x="2563906" y="351118"/>
                    <a:pt x="2716306" y="370542"/>
                    <a:pt x="2940424" y="349624"/>
                  </a:cubicBezTo>
                  <a:cubicBezTo>
                    <a:pt x="3164542" y="328706"/>
                    <a:pt x="3482788" y="261471"/>
                    <a:pt x="3783106" y="242047"/>
                  </a:cubicBezTo>
                  <a:cubicBezTo>
                    <a:pt x="4083424" y="222623"/>
                    <a:pt x="4513730" y="249517"/>
                    <a:pt x="4742330" y="233082"/>
                  </a:cubicBezTo>
                  <a:cubicBezTo>
                    <a:pt x="4970930" y="216647"/>
                    <a:pt x="5060577" y="158376"/>
                    <a:pt x="5154706" y="143435"/>
                  </a:cubicBezTo>
                  <a:cubicBezTo>
                    <a:pt x="5248835" y="128494"/>
                    <a:pt x="5254812" y="135964"/>
                    <a:pt x="5307106" y="143435"/>
                  </a:cubicBezTo>
                  <a:cubicBezTo>
                    <a:pt x="5359400" y="150906"/>
                    <a:pt x="5410200" y="191247"/>
                    <a:pt x="5468471" y="188259"/>
                  </a:cubicBezTo>
                  <a:cubicBezTo>
                    <a:pt x="5526742" y="185271"/>
                    <a:pt x="5593977" y="143435"/>
                    <a:pt x="5656730" y="125506"/>
                  </a:cubicBezTo>
                  <a:cubicBezTo>
                    <a:pt x="5719483" y="107577"/>
                    <a:pt x="5773271" y="83670"/>
                    <a:pt x="5844989" y="80682"/>
                  </a:cubicBezTo>
                  <a:cubicBezTo>
                    <a:pt x="5916707" y="77694"/>
                    <a:pt x="6000377" y="115046"/>
                    <a:pt x="6087036" y="107576"/>
                  </a:cubicBezTo>
                  <a:cubicBezTo>
                    <a:pt x="6173695" y="100105"/>
                    <a:pt x="6276789" y="53788"/>
                    <a:pt x="6364942" y="35859"/>
                  </a:cubicBezTo>
                  <a:cubicBezTo>
                    <a:pt x="6453095" y="17930"/>
                    <a:pt x="6534524" y="8965"/>
                    <a:pt x="661595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0" name="Google Shape;142;p24">
            <a:extLst>
              <a:ext uri="{FF2B5EF4-FFF2-40B4-BE49-F238E27FC236}">
                <a16:creationId xmlns:a16="http://schemas.microsoft.com/office/drawing/2014/main" id="{E94167F7-460E-3172-450D-0AD561960AEB}"/>
              </a:ext>
            </a:extLst>
          </p:cNvPr>
          <p:cNvSpPr txBox="1">
            <a:spLocks/>
          </p:cNvSpPr>
          <p:nvPr/>
        </p:nvSpPr>
        <p:spPr>
          <a:xfrm>
            <a:off x="2170149" y="4442992"/>
            <a:ext cx="4583267" cy="52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There are several methods to remove seasonality and trends from time series</a:t>
            </a:r>
          </a:p>
        </p:txBody>
      </p:sp>
    </p:spTree>
    <p:extLst>
      <p:ext uri="{BB962C8B-B14F-4D97-AF65-F5344CB8AC3E}">
        <p14:creationId xmlns:p14="http://schemas.microsoft.com/office/powerpoint/2010/main" val="149750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9144000" cy="897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3. </a:t>
            </a:r>
            <a:r>
              <a:rPr lang="en-US" dirty="0">
                <a:solidFill>
                  <a:schemeClr val="tx1"/>
                </a:solidFill>
              </a:rPr>
              <a:t>Compute probabilities of realizations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oogle Shape;164;p27">
            <a:extLst>
              <a:ext uri="{FF2B5EF4-FFF2-40B4-BE49-F238E27FC236}">
                <a16:creationId xmlns:a16="http://schemas.microsoft.com/office/drawing/2014/main" id="{3115A6CF-E613-960B-297F-466760ED31B2}"/>
              </a:ext>
            </a:extLst>
          </p:cNvPr>
          <p:cNvSpPr txBox="1"/>
          <p:nvPr/>
        </p:nvSpPr>
        <p:spPr>
          <a:xfrm>
            <a:off x="0" y="1276350"/>
            <a:ext cx="2812425" cy="41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" name="Google Shape;142;p24">
            <a:extLst>
              <a:ext uri="{FF2B5EF4-FFF2-40B4-BE49-F238E27FC236}">
                <a16:creationId xmlns:a16="http://schemas.microsoft.com/office/drawing/2014/main" id="{0C0C6D3D-0D32-5A3F-A450-E0EE84F7E7FF}"/>
              </a:ext>
            </a:extLst>
          </p:cNvPr>
          <p:cNvSpPr txBox="1">
            <a:spLocks/>
          </p:cNvSpPr>
          <p:nvPr/>
        </p:nvSpPr>
        <p:spPr>
          <a:xfrm>
            <a:off x="980829" y="3041806"/>
            <a:ext cx="4415923" cy="217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28600" indent="-228600" algn="l">
              <a:spcAft>
                <a:spcPts val="1600"/>
              </a:spcAft>
              <a:buFont typeface="Montserrat"/>
              <a:buAutoNum type="arabicPeriod"/>
            </a:pPr>
            <a:r>
              <a:rPr lang="en" dirty="0"/>
              <a:t>Kernel density estimation</a:t>
            </a:r>
          </a:p>
          <a:p>
            <a:pPr marL="228600" indent="-228600" algn="l">
              <a:spcAft>
                <a:spcPts val="1600"/>
              </a:spcAft>
              <a:buFont typeface="Montserrat"/>
              <a:buAutoNum type="arabicPeriod"/>
            </a:pPr>
            <a:r>
              <a:rPr lang="en-US" dirty="0"/>
              <a:t>Digamma and </a:t>
            </a:r>
            <a:r>
              <a:rPr lang="en-US" dirty="0" err="1"/>
              <a:t>Kozachenko</a:t>
            </a:r>
            <a:r>
              <a:rPr lang="en-US" dirty="0"/>
              <a:t>–</a:t>
            </a:r>
            <a:r>
              <a:rPr lang="en-US" dirty="0" err="1"/>
              <a:t>Leonenko</a:t>
            </a:r>
            <a:r>
              <a:rPr lang="en-US" dirty="0"/>
              <a:t> estimators</a:t>
            </a:r>
          </a:p>
          <a:p>
            <a:pPr marL="228600" indent="-228600" algn="l">
              <a:spcAft>
                <a:spcPts val="1600"/>
              </a:spcAft>
              <a:buFont typeface="Montserrat"/>
              <a:buAutoNum type="arabicPeriod"/>
            </a:pPr>
            <a:r>
              <a:rPr lang="en-US" dirty="0"/>
              <a:t>Plug-in (Max-Likelihood) estimation</a:t>
            </a:r>
            <a:endParaRPr lang="en" dirty="0"/>
          </a:p>
        </p:txBody>
      </p:sp>
      <p:sp>
        <p:nvSpPr>
          <p:cNvPr id="9" name="Google Shape;142;p24">
            <a:extLst>
              <a:ext uri="{FF2B5EF4-FFF2-40B4-BE49-F238E27FC236}">
                <a16:creationId xmlns:a16="http://schemas.microsoft.com/office/drawing/2014/main" id="{2C7AD7FE-47B4-C6FD-8938-35AA673008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77078" y="1960246"/>
            <a:ext cx="5589843" cy="525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There are many ways to compute probabilities of realizations (which remains an open research area):</a:t>
            </a:r>
          </a:p>
        </p:txBody>
      </p:sp>
      <p:sp>
        <p:nvSpPr>
          <p:cNvPr id="10" name="Text Box 25">
            <a:extLst>
              <a:ext uri="{FF2B5EF4-FFF2-40B4-BE49-F238E27FC236}">
                <a16:creationId xmlns:a16="http://schemas.microsoft.com/office/drawing/2014/main" id="{772887EB-0F72-27C5-A759-F5167C4C4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65" y="4610220"/>
            <a:ext cx="289692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Bossomaier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, Barnett, 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Harre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, and 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Lizier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 – An Introduction to Transfer Entropy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EB302-F00D-CC42-65D2-2A391630F7AF}"/>
              </a:ext>
            </a:extLst>
          </p:cNvPr>
          <p:cNvCxnSpPr>
            <a:cxnSpLocks/>
          </p:cNvCxnSpPr>
          <p:nvPr/>
        </p:nvCxnSpPr>
        <p:spPr>
          <a:xfrm flipH="1">
            <a:off x="4174742" y="4120344"/>
            <a:ext cx="1715070" cy="0"/>
          </a:xfrm>
          <a:prstGeom prst="line">
            <a:avLst/>
          </a:prstGeom>
          <a:ln w="73025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6DE446-885B-0250-2F7C-62EF33D71B97}"/>
              </a:ext>
            </a:extLst>
          </p:cNvPr>
          <p:cNvSpPr txBox="1"/>
          <p:nvPr/>
        </p:nvSpPr>
        <p:spPr>
          <a:xfrm>
            <a:off x="5952579" y="3900586"/>
            <a:ext cx="2141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Simplest and most straightforward method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C19E21-D402-821B-C130-6740C98DE61C}"/>
              </a:ext>
            </a:extLst>
          </p:cNvPr>
          <p:cNvGrpSpPr/>
          <p:nvPr/>
        </p:nvGrpSpPr>
        <p:grpSpPr>
          <a:xfrm>
            <a:off x="4636706" y="1141274"/>
            <a:ext cx="3403541" cy="525176"/>
            <a:chOff x="288852" y="3668556"/>
            <a:chExt cx="6443417" cy="9570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DE139F-E45C-6AE7-2368-6DAD4DE08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852" y="3668556"/>
              <a:ext cx="6443417" cy="957072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730A8E8-2C78-507B-71A8-4FBB27AC23A2}"/>
                </a:ext>
              </a:extLst>
            </p:cNvPr>
            <p:cNvCxnSpPr/>
            <p:nvPr/>
          </p:nvCxnSpPr>
          <p:spPr>
            <a:xfrm>
              <a:off x="1840230" y="4091940"/>
              <a:ext cx="171450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Google Shape;142;p24">
            <a:extLst>
              <a:ext uri="{FF2B5EF4-FFF2-40B4-BE49-F238E27FC236}">
                <a16:creationId xmlns:a16="http://schemas.microsoft.com/office/drawing/2014/main" id="{50E0B2C3-2A0B-3AC1-1BF9-0EB6A9C6B961}"/>
              </a:ext>
            </a:extLst>
          </p:cNvPr>
          <p:cNvSpPr txBox="1">
            <a:spLocks/>
          </p:cNvSpPr>
          <p:nvPr/>
        </p:nvSpPr>
        <p:spPr>
          <a:xfrm>
            <a:off x="571072" y="1129036"/>
            <a:ext cx="3812002" cy="451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200" dirty="0">
                <a:latin typeface="Montserrat" pitchFamily="2" charset="77"/>
              </a:rPr>
              <a:t>For transfer entropy, the probabilities of three realizations need to be computed: </a:t>
            </a:r>
            <a:r>
              <a:rPr lang="en-US" sz="1200" dirty="0">
                <a:solidFill>
                  <a:schemeClr val="bg2"/>
                </a:solidFill>
                <a:latin typeface="Montserrat" pitchFamily="2" charset="77"/>
              </a:rPr>
              <a:t>𝑥</a:t>
            </a:r>
            <a:r>
              <a:rPr lang="en-US" sz="1200" baseline="-25000" dirty="0">
                <a:latin typeface="Montserrat" pitchFamily="2" charset="77"/>
              </a:rPr>
              <a:t>t+1</a:t>
            </a:r>
            <a:r>
              <a:rPr lang="en-US" sz="1200" dirty="0">
                <a:latin typeface="Montserrat" pitchFamily="2" charset="77"/>
              </a:rPr>
              <a:t>, </a:t>
            </a:r>
            <a:r>
              <a:rPr lang="en-US" sz="1200" dirty="0">
                <a:solidFill>
                  <a:schemeClr val="bg2"/>
                </a:solidFill>
                <a:latin typeface="Montserrat" pitchFamily="2" charset="77"/>
              </a:rPr>
              <a:t>𝑥</a:t>
            </a:r>
            <a:r>
              <a:rPr lang="en-US" sz="1200" baseline="-25000" dirty="0">
                <a:latin typeface="Montserrat" pitchFamily="2" charset="77"/>
              </a:rPr>
              <a:t>t</a:t>
            </a:r>
            <a:r>
              <a:rPr lang="en-US" sz="1200" dirty="0">
                <a:latin typeface="Montserrat" pitchFamily="2" charset="77"/>
              </a:rPr>
              <a:t>, and </a:t>
            </a:r>
            <a:r>
              <a:rPr lang="en-US" sz="1200" dirty="0">
                <a:solidFill>
                  <a:schemeClr val="bg2"/>
                </a:solidFill>
                <a:latin typeface="Source Sans Pro" panose="020B0503030403020204" pitchFamily="34" charset="0"/>
              </a:rPr>
              <a:t>𝑦</a:t>
            </a:r>
            <a:r>
              <a:rPr lang="en-US" sz="1200" baseline="-25000" dirty="0">
                <a:latin typeface="Montserrat" pitchFamily="2" charset="77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98404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9144000" cy="897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3. </a:t>
            </a:r>
            <a:r>
              <a:rPr lang="en-US" dirty="0">
                <a:solidFill>
                  <a:schemeClr val="tx1"/>
                </a:solidFill>
              </a:rPr>
              <a:t>Compute probabilities of realizations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oogle Shape;164;p27">
            <a:extLst>
              <a:ext uri="{FF2B5EF4-FFF2-40B4-BE49-F238E27FC236}">
                <a16:creationId xmlns:a16="http://schemas.microsoft.com/office/drawing/2014/main" id="{3115A6CF-E613-960B-297F-466760ED31B2}"/>
              </a:ext>
            </a:extLst>
          </p:cNvPr>
          <p:cNvSpPr txBox="1"/>
          <p:nvPr/>
        </p:nvSpPr>
        <p:spPr>
          <a:xfrm>
            <a:off x="0" y="1276350"/>
            <a:ext cx="2812425" cy="41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" name="Google Shape;142;p24">
            <a:extLst>
              <a:ext uri="{FF2B5EF4-FFF2-40B4-BE49-F238E27FC236}">
                <a16:creationId xmlns:a16="http://schemas.microsoft.com/office/drawing/2014/main" id="{2C7AD7FE-47B4-C6FD-8938-35AA673008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77078" y="985393"/>
            <a:ext cx="5589843" cy="525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For plug-in estimation, continuous variables must be discretized</a:t>
            </a:r>
          </a:p>
        </p:txBody>
      </p:sp>
      <p:sp>
        <p:nvSpPr>
          <p:cNvPr id="10" name="Text Box 25">
            <a:extLst>
              <a:ext uri="{FF2B5EF4-FFF2-40B4-BE49-F238E27FC236}">
                <a16:creationId xmlns:a16="http://schemas.microsoft.com/office/drawing/2014/main" id="{772887EB-0F72-27C5-A759-F5167C4C4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65" y="4610220"/>
            <a:ext cx="289692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Bossomaier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, Barnett, 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Harre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, and 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Lizier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 – An Introduction to Transfer Entropy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972F17-C56B-C66D-E579-A3970705C989}"/>
              </a:ext>
            </a:extLst>
          </p:cNvPr>
          <p:cNvCxnSpPr>
            <a:cxnSpLocks/>
          </p:cNvCxnSpPr>
          <p:nvPr/>
        </p:nvCxnSpPr>
        <p:spPr>
          <a:xfrm>
            <a:off x="941293" y="3001222"/>
            <a:ext cx="703194" cy="0"/>
          </a:xfrm>
          <a:prstGeom prst="line">
            <a:avLst/>
          </a:prstGeom>
          <a:ln w="73025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FCF60A9-313E-EA2A-6EE7-0FB4C503DD95}"/>
              </a:ext>
            </a:extLst>
          </p:cNvPr>
          <p:cNvSpPr txBox="1"/>
          <p:nvPr/>
        </p:nvSpPr>
        <p:spPr>
          <a:xfrm>
            <a:off x="907282" y="3001222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time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C3E8D05-8DB7-C6AD-EB43-3BA644B8E83A}"/>
              </a:ext>
            </a:extLst>
          </p:cNvPr>
          <p:cNvSpPr/>
          <p:nvPr/>
        </p:nvSpPr>
        <p:spPr>
          <a:xfrm rot="188573">
            <a:off x="941293" y="1787243"/>
            <a:ext cx="7261411" cy="937305"/>
          </a:xfrm>
          <a:custGeom>
            <a:avLst/>
            <a:gdLst>
              <a:gd name="connsiteX0" fmla="*/ 0 w 7261411"/>
              <a:gd name="connsiteY0" fmla="*/ 935954 h 937305"/>
              <a:gd name="connsiteX1" fmla="*/ 439270 w 7261411"/>
              <a:gd name="connsiteY1" fmla="*/ 918025 h 937305"/>
              <a:gd name="connsiteX2" fmla="*/ 573741 w 7261411"/>
              <a:gd name="connsiteY2" fmla="*/ 801484 h 937305"/>
              <a:gd name="connsiteX3" fmla="*/ 806823 w 7261411"/>
              <a:gd name="connsiteY3" fmla="*/ 649084 h 937305"/>
              <a:gd name="connsiteX4" fmla="*/ 932329 w 7261411"/>
              <a:gd name="connsiteY4" fmla="*/ 729766 h 937305"/>
              <a:gd name="connsiteX5" fmla="*/ 1084729 w 7261411"/>
              <a:gd name="connsiteY5" fmla="*/ 828378 h 937305"/>
              <a:gd name="connsiteX6" fmla="*/ 1192306 w 7261411"/>
              <a:gd name="connsiteY6" fmla="*/ 684942 h 937305"/>
              <a:gd name="connsiteX7" fmla="*/ 1246094 w 7261411"/>
              <a:gd name="connsiteY7" fmla="*/ 505648 h 937305"/>
              <a:gd name="connsiteX8" fmla="*/ 1407458 w 7261411"/>
              <a:gd name="connsiteY8" fmla="*/ 200848 h 937305"/>
              <a:gd name="connsiteX9" fmla="*/ 1488141 w 7261411"/>
              <a:gd name="connsiteY9" fmla="*/ 218778 h 937305"/>
              <a:gd name="connsiteX10" fmla="*/ 1497106 w 7261411"/>
              <a:gd name="connsiteY10" fmla="*/ 424966 h 937305"/>
              <a:gd name="connsiteX11" fmla="*/ 1595717 w 7261411"/>
              <a:gd name="connsiteY11" fmla="*/ 532542 h 937305"/>
              <a:gd name="connsiteX12" fmla="*/ 1667435 w 7261411"/>
              <a:gd name="connsiteY12" fmla="*/ 595295 h 937305"/>
              <a:gd name="connsiteX13" fmla="*/ 1766047 w 7261411"/>
              <a:gd name="connsiteY13" fmla="*/ 532542 h 937305"/>
              <a:gd name="connsiteX14" fmla="*/ 1882588 w 7261411"/>
              <a:gd name="connsiteY14" fmla="*/ 200848 h 937305"/>
              <a:gd name="connsiteX15" fmla="*/ 1963270 w 7261411"/>
              <a:gd name="connsiteY15" fmla="*/ 120166 h 937305"/>
              <a:gd name="connsiteX16" fmla="*/ 1999129 w 7261411"/>
              <a:gd name="connsiteY16" fmla="*/ 281531 h 937305"/>
              <a:gd name="connsiteX17" fmla="*/ 2079811 w 7261411"/>
              <a:gd name="connsiteY17" fmla="*/ 649084 h 937305"/>
              <a:gd name="connsiteX18" fmla="*/ 2169458 w 7261411"/>
              <a:gd name="connsiteY18" fmla="*/ 837342 h 937305"/>
              <a:gd name="connsiteX19" fmla="*/ 2259106 w 7261411"/>
              <a:gd name="connsiteY19" fmla="*/ 864236 h 937305"/>
              <a:gd name="connsiteX20" fmla="*/ 2312894 w 7261411"/>
              <a:gd name="connsiteY20" fmla="*/ 747695 h 937305"/>
              <a:gd name="connsiteX21" fmla="*/ 2366682 w 7261411"/>
              <a:gd name="connsiteY21" fmla="*/ 505648 h 937305"/>
              <a:gd name="connsiteX22" fmla="*/ 2447364 w 7261411"/>
              <a:gd name="connsiteY22" fmla="*/ 487719 h 937305"/>
              <a:gd name="connsiteX23" fmla="*/ 2474258 w 7261411"/>
              <a:gd name="connsiteY23" fmla="*/ 649084 h 937305"/>
              <a:gd name="connsiteX24" fmla="*/ 2528047 w 7261411"/>
              <a:gd name="connsiteY24" fmla="*/ 720801 h 937305"/>
              <a:gd name="connsiteX25" fmla="*/ 2590800 w 7261411"/>
              <a:gd name="connsiteY25" fmla="*/ 505648 h 937305"/>
              <a:gd name="connsiteX26" fmla="*/ 2644588 w 7261411"/>
              <a:gd name="connsiteY26" fmla="*/ 218778 h 937305"/>
              <a:gd name="connsiteX27" fmla="*/ 2823882 w 7261411"/>
              <a:gd name="connsiteY27" fmla="*/ 66378 h 937305"/>
              <a:gd name="connsiteX28" fmla="*/ 2913529 w 7261411"/>
              <a:gd name="connsiteY28" fmla="*/ 424966 h 937305"/>
              <a:gd name="connsiteX29" fmla="*/ 2967317 w 7261411"/>
              <a:gd name="connsiteY29" fmla="*/ 738731 h 937305"/>
              <a:gd name="connsiteX30" fmla="*/ 3110753 w 7261411"/>
              <a:gd name="connsiteY30" fmla="*/ 864236 h 937305"/>
              <a:gd name="connsiteX31" fmla="*/ 3307976 w 7261411"/>
              <a:gd name="connsiteY31" fmla="*/ 810448 h 937305"/>
              <a:gd name="connsiteX32" fmla="*/ 3397623 w 7261411"/>
              <a:gd name="connsiteY32" fmla="*/ 559436 h 937305"/>
              <a:gd name="connsiteX33" fmla="*/ 3478306 w 7261411"/>
              <a:gd name="connsiteY33" fmla="*/ 631154 h 937305"/>
              <a:gd name="connsiteX34" fmla="*/ 3505200 w 7261411"/>
              <a:gd name="connsiteY34" fmla="*/ 756660 h 937305"/>
              <a:gd name="connsiteX35" fmla="*/ 3567953 w 7261411"/>
              <a:gd name="connsiteY35" fmla="*/ 550472 h 937305"/>
              <a:gd name="connsiteX36" fmla="*/ 3630706 w 7261411"/>
              <a:gd name="connsiteY36" fmla="*/ 667013 h 937305"/>
              <a:gd name="connsiteX37" fmla="*/ 3711388 w 7261411"/>
              <a:gd name="connsiteY37" fmla="*/ 568401 h 937305"/>
              <a:gd name="connsiteX38" fmla="*/ 3792070 w 7261411"/>
              <a:gd name="connsiteY38" fmla="*/ 693907 h 937305"/>
              <a:gd name="connsiteX39" fmla="*/ 3863788 w 7261411"/>
              <a:gd name="connsiteY39" fmla="*/ 586331 h 937305"/>
              <a:gd name="connsiteX40" fmla="*/ 3944470 w 7261411"/>
              <a:gd name="connsiteY40" fmla="*/ 693907 h 937305"/>
              <a:gd name="connsiteX41" fmla="*/ 4025153 w 7261411"/>
              <a:gd name="connsiteY41" fmla="*/ 496684 h 937305"/>
              <a:gd name="connsiteX42" fmla="*/ 4168588 w 7261411"/>
              <a:gd name="connsiteY42" fmla="*/ 129131 h 937305"/>
              <a:gd name="connsiteX43" fmla="*/ 4303058 w 7261411"/>
              <a:gd name="connsiteY43" fmla="*/ 326354 h 937305"/>
              <a:gd name="connsiteX44" fmla="*/ 4509247 w 7261411"/>
              <a:gd name="connsiteY44" fmla="*/ 398072 h 937305"/>
              <a:gd name="connsiteX45" fmla="*/ 4670611 w 7261411"/>
              <a:gd name="connsiteY45" fmla="*/ 416001 h 937305"/>
              <a:gd name="connsiteX46" fmla="*/ 4840941 w 7261411"/>
              <a:gd name="connsiteY46" fmla="*/ 541507 h 937305"/>
              <a:gd name="connsiteX47" fmla="*/ 4930588 w 7261411"/>
              <a:gd name="connsiteY47" fmla="*/ 765625 h 937305"/>
              <a:gd name="connsiteX48" fmla="*/ 5163670 w 7261411"/>
              <a:gd name="connsiteY48" fmla="*/ 774589 h 937305"/>
              <a:gd name="connsiteX49" fmla="*/ 5360894 w 7261411"/>
              <a:gd name="connsiteY49" fmla="*/ 622189 h 937305"/>
              <a:gd name="connsiteX50" fmla="*/ 5522258 w 7261411"/>
              <a:gd name="connsiteY50" fmla="*/ 541507 h 937305"/>
              <a:gd name="connsiteX51" fmla="*/ 5602941 w 7261411"/>
              <a:gd name="connsiteY51" fmla="*/ 631154 h 937305"/>
              <a:gd name="connsiteX52" fmla="*/ 5665694 w 7261411"/>
              <a:gd name="connsiteY52" fmla="*/ 541507 h 937305"/>
              <a:gd name="connsiteX53" fmla="*/ 5719482 w 7261411"/>
              <a:gd name="connsiteY53" fmla="*/ 353248 h 937305"/>
              <a:gd name="connsiteX54" fmla="*/ 5862917 w 7261411"/>
              <a:gd name="connsiteY54" fmla="*/ 156025 h 937305"/>
              <a:gd name="connsiteX55" fmla="*/ 5934635 w 7261411"/>
              <a:gd name="connsiteY55" fmla="*/ 460825 h 937305"/>
              <a:gd name="connsiteX56" fmla="*/ 6006353 w 7261411"/>
              <a:gd name="connsiteY56" fmla="*/ 711836 h 937305"/>
              <a:gd name="connsiteX57" fmla="*/ 6096000 w 7261411"/>
              <a:gd name="connsiteY57" fmla="*/ 756660 h 937305"/>
              <a:gd name="connsiteX58" fmla="*/ 6158753 w 7261411"/>
              <a:gd name="connsiteY58" fmla="*/ 577366 h 937305"/>
              <a:gd name="connsiteX59" fmla="*/ 6248400 w 7261411"/>
              <a:gd name="connsiteY59" fmla="*/ 380142 h 937305"/>
              <a:gd name="connsiteX60" fmla="*/ 6311153 w 7261411"/>
              <a:gd name="connsiteY60" fmla="*/ 586331 h 937305"/>
              <a:gd name="connsiteX61" fmla="*/ 6382870 w 7261411"/>
              <a:gd name="connsiteY61" fmla="*/ 523578 h 937305"/>
              <a:gd name="connsiteX62" fmla="*/ 6427694 w 7261411"/>
              <a:gd name="connsiteY62" fmla="*/ 353248 h 937305"/>
              <a:gd name="connsiteX63" fmla="*/ 6517341 w 7261411"/>
              <a:gd name="connsiteY63" fmla="*/ 407036 h 937305"/>
              <a:gd name="connsiteX64" fmla="*/ 6598023 w 7261411"/>
              <a:gd name="connsiteY64" fmla="*/ 586331 h 937305"/>
              <a:gd name="connsiteX65" fmla="*/ 6687670 w 7261411"/>
              <a:gd name="connsiteY65" fmla="*/ 496684 h 937305"/>
              <a:gd name="connsiteX66" fmla="*/ 6777317 w 7261411"/>
              <a:gd name="connsiteY66" fmla="*/ 200848 h 937305"/>
              <a:gd name="connsiteX67" fmla="*/ 6884894 w 7261411"/>
              <a:gd name="connsiteY67" fmla="*/ 227742 h 937305"/>
              <a:gd name="connsiteX68" fmla="*/ 6947647 w 7261411"/>
              <a:gd name="connsiteY68" fmla="*/ 39484 h 937305"/>
              <a:gd name="connsiteX69" fmla="*/ 7010400 w 7261411"/>
              <a:gd name="connsiteY69" fmla="*/ 57413 h 937305"/>
              <a:gd name="connsiteX70" fmla="*/ 7117976 w 7261411"/>
              <a:gd name="connsiteY70" fmla="*/ 631154 h 937305"/>
              <a:gd name="connsiteX71" fmla="*/ 7261411 w 7261411"/>
              <a:gd name="connsiteY71" fmla="*/ 675978 h 937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261411" h="937305">
                <a:moveTo>
                  <a:pt x="0" y="935954"/>
                </a:moveTo>
                <a:cubicBezTo>
                  <a:pt x="171823" y="938195"/>
                  <a:pt x="343647" y="940437"/>
                  <a:pt x="439270" y="918025"/>
                </a:cubicBezTo>
                <a:cubicBezTo>
                  <a:pt x="534893" y="895613"/>
                  <a:pt x="512482" y="846307"/>
                  <a:pt x="573741" y="801484"/>
                </a:cubicBezTo>
                <a:cubicBezTo>
                  <a:pt x="635000" y="756661"/>
                  <a:pt x="747058" y="661037"/>
                  <a:pt x="806823" y="649084"/>
                </a:cubicBezTo>
                <a:cubicBezTo>
                  <a:pt x="866588" y="637131"/>
                  <a:pt x="932329" y="729766"/>
                  <a:pt x="932329" y="729766"/>
                </a:cubicBezTo>
                <a:cubicBezTo>
                  <a:pt x="978647" y="759648"/>
                  <a:pt x="1041400" y="835849"/>
                  <a:pt x="1084729" y="828378"/>
                </a:cubicBezTo>
                <a:cubicBezTo>
                  <a:pt x="1128058" y="820907"/>
                  <a:pt x="1165412" y="738730"/>
                  <a:pt x="1192306" y="684942"/>
                </a:cubicBezTo>
                <a:cubicBezTo>
                  <a:pt x="1219200" y="631154"/>
                  <a:pt x="1210235" y="586330"/>
                  <a:pt x="1246094" y="505648"/>
                </a:cubicBezTo>
                <a:cubicBezTo>
                  <a:pt x="1281953" y="424966"/>
                  <a:pt x="1367117" y="248660"/>
                  <a:pt x="1407458" y="200848"/>
                </a:cubicBezTo>
                <a:cubicBezTo>
                  <a:pt x="1447799" y="153036"/>
                  <a:pt x="1473200" y="181425"/>
                  <a:pt x="1488141" y="218778"/>
                </a:cubicBezTo>
                <a:cubicBezTo>
                  <a:pt x="1503082" y="256131"/>
                  <a:pt x="1479177" y="372672"/>
                  <a:pt x="1497106" y="424966"/>
                </a:cubicBezTo>
                <a:cubicBezTo>
                  <a:pt x="1515035" y="477260"/>
                  <a:pt x="1567329" y="504154"/>
                  <a:pt x="1595717" y="532542"/>
                </a:cubicBezTo>
                <a:cubicBezTo>
                  <a:pt x="1624105" y="560930"/>
                  <a:pt x="1639047" y="595295"/>
                  <a:pt x="1667435" y="595295"/>
                </a:cubicBezTo>
                <a:cubicBezTo>
                  <a:pt x="1695823" y="595295"/>
                  <a:pt x="1730188" y="598283"/>
                  <a:pt x="1766047" y="532542"/>
                </a:cubicBezTo>
                <a:cubicBezTo>
                  <a:pt x="1801906" y="466801"/>
                  <a:pt x="1849717" y="269577"/>
                  <a:pt x="1882588" y="200848"/>
                </a:cubicBezTo>
                <a:cubicBezTo>
                  <a:pt x="1915459" y="132119"/>
                  <a:pt x="1943847" y="106719"/>
                  <a:pt x="1963270" y="120166"/>
                </a:cubicBezTo>
                <a:cubicBezTo>
                  <a:pt x="1982694" y="133613"/>
                  <a:pt x="1979706" y="193378"/>
                  <a:pt x="1999129" y="281531"/>
                </a:cubicBezTo>
                <a:cubicBezTo>
                  <a:pt x="2018552" y="369684"/>
                  <a:pt x="2051423" y="556449"/>
                  <a:pt x="2079811" y="649084"/>
                </a:cubicBezTo>
                <a:cubicBezTo>
                  <a:pt x="2108199" y="741719"/>
                  <a:pt x="2139576" y="801483"/>
                  <a:pt x="2169458" y="837342"/>
                </a:cubicBezTo>
                <a:cubicBezTo>
                  <a:pt x="2199341" y="873201"/>
                  <a:pt x="2235200" y="879177"/>
                  <a:pt x="2259106" y="864236"/>
                </a:cubicBezTo>
                <a:cubicBezTo>
                  <a:pt x="2283012" y="849295"/>
                  <a:pt x="2294965" y="807460"/>
                  <a:pt x="2312894" y="747695"/>
                </a:cubicBezTo>
                <a:cubicBezTo>
                  <a:pt x="2330823" y="687930"/>
                  <a:pt x="2344270" y="548977"/>
                  <a:pt x="2366682" y="505648"/>
                </a:cubicBezTo>
                <a:cubicBezTo>
                  <a:pt x="2389094" y="462319"/>
                  <a:pt x="2429435" y="463813"/>
                  <a:pt x="2447364" y="487719"/>
                </a:cubicBezTo>
                <a:cubicBezTo>
                  <a:pt x="2465293" y="511625"/>
                  <a:pt x="2460811" y="610237"/>
                  <a:pt x="2474258" y="649084"/>
                </a:cubicBezTo>
                <a:cubicBezTo>
                  <a:pt x="2487705" y="687931"/>
                  <a:pt x="2508623" y="744707"/>
                  <a:pt x="2528047" y="720801"/>
                </a:cubicBezTo>
                <a:cubicBezTo>
                  <a:pt x="2547471" y="696895"/>
                  <a:pt x="2571377" y="589318"/>
                  <a:pt x="2590800" y="505648"/>
                </a:cubicBezTo>
                <a:cubicBezTo>
                  <a:pt x="2610223" y="421978"/>
                  <a:pt x="2605741" y="291990"/>
                  <a:pt x="2644588" y="218778"/>
                </a:cubicBezTo>
                <a:cubicBezTo>
                  <a:pt x="2683435" y="145566"/>
                  <a:pt x="2779059" y="32013"/>
                  <a:pt x="2823882" y="66378"/>
                </a:cubicBezTo>
                <a:cubicBezTo>
                  <a:pt x="2868706" y="100743"/>
                  <a:pt x="2889623" y="312907"/>
                  <a:pt x="2913529" y="424966"/>
                </a:cubicBezTo>
                <a:cubicBezTo>
                  <a:pt x="2937435" y="537025"/>
                  <a:pt x="2934446" y="665519"/>
                  <a:pt x="2967317" y="738731"/>
                </a:cubicBezTo>
                <a:cubicBezTo>
                  <a:pt x="3000188" y="811943"/>
                  <a:pt x="3053977" y="852283"/>
                  <a:pt x="3110753" y="864236"/>
                </a:cubicBezTo>
                <a:cubicBezTo>
                  <a:pt x="3167529" y="876189"/>
                  <a:pt x="3260164" y="861248"/>
                  <a:pt x="3307976" y="810448"/>
                </a:cubicBezTo>
                <a:cubicBezTo>
                  <a:pt x="3355788" y="759648"/>
                  <a:pt x="3369235" y="589318"/>
                  <a:pt x="3397623" y="559436"/>
                </a:cubicBezTo>
                <a:cubicBezTo>
                  <a:pt x="3426011" y="529554"/>
                  <a:pt x="3460377" y="598283"/>
                  <a:pt x="3478306" y="631154"/>
                </a:cubicBezTo>
                <a:cubicBezTo>
                  <a:pt x="3496235" y="664025"/>
                  <a:pt x="3490259" y="770107"/>
                  <a:pt x="3505200" y="756660"/>
                </a:cubicBezTo>
                <a:cubicBezTo>
                  <a:pt x="3520141" y="743213"/>
                  <a:pt x="3547035" y="565413"/>
                  <a:pt x="3567953" y="550472"/>
                </a:cubicBezTo>
                <a:cubicBezTo>
                  <a:pt x="3588871" y="535531"/>
                  <a:pt x="3606800" y="664025"/>
                  <a:pt x="3630706" y="667013"/>
                </a:cubicBezTo>
                <a:cubicBezTo>
                  <a:pt x="3654612" y="670001"/>
                  <a:pt x="3684494" y="563919"/>
                  <a:pt x="3711388" y="568401"/>
                </a:cubicBezTo>
                <a:cubicBezTo>
                  <a:pt x="3738282" y="572883"/>
                  <a:pt x="3766670" y="690919"/>
                  <a:pt x="3792070" y="693907"/>
                </a:cubicBezTo>
                <a:cubicBezTo>
                  <a:pt x="3817470" y="696895"/>
                  <a:pt x="3838388" y="586331"/>
                  <a:pt x="3863788" y="586331"/>
                </a:cubicBezTo>
                <a:cubicBezTo>
                  <a:pt x="3889188" y="586331"/>
                  <a:pt x="3917576" y="708848"/>
                  <a:pt x="3944470" y="693907"/>
                </a:cubicBezTo>
                <a:cubicBezTo>
                  <a:pt x="3971364" y="678966"/>
                  <a:pt x="3987800" y="590813"/>
                  <a:pt x="4025153" y="496684"/>
                </a:cubicBezTo>
                <a:cubicBezTo>
                  <a:pt x="4062506" y="402555"/>
                  <a:pt x="4122271" y="157519"/>
                  <a:pt x="4168588" y="129131"/>
                </a:cubicBezTo>
                <a:cubicBezTo>
                  <a:pt x="4214906" y="100743"/>
                  <a:pt x="4246282" y="281530"/>
                  <a:pt x="4303058" y="326354"/>
                </a:cubicBezTo>
                <a:cubicBezTo>
                  <a:pt x="4359835" y="371177"/>
                  <a:pt x="4447988" y="383131"/>
                  <a:pt x="4509247" y="398072"/>
                </a:cubicBezTo>
                <a:cubicBezTo>
                  <a:pt x="4570506" y="413013"/>
                  <a:pt x="4615329" y="392095"/>
                  <a:pt x="4670611" y="416001"/>
                </a:cubicBezTo>
                <a:cubicBezTo>
                  <a:pt x="4725893" y="439907"/>
                  <a:pt x="4797612" y="483236"/>
                  <a:pt x="4840941" y="541507"/>
                </a:cubicBezTo>
                <a:cubicBezTo>
                  <a:pt x="4884270" y="599778"/>
                  <a:pt x="4876800" y="726778"/>
                  <a:pt x="4930588" y="765625"/>
                </a:cubicBezTo>
                <a:cubicBezTo>
                  <a:pt x="4984376" y="804472"/>
                  <a:pt x="5091952" y="798495"/>
                  <a:pt x="5163670" y="774589"/>
                </a:cubicBezTo>
                <a:cubicBezTo>
                  <a:pt x="5235388" y="750683"/>
                  <a:pt x="5301129" y="661036"/>
                  <a:pt x="5360894" y="622189"/>
                </a:cubicBezTo>
                <a:cubicBezTo>
                  <a:pt x="5420659" y="583342"/>
                  <a:pt x="5481917" y="540013"/>
                  <a:pt x="5522258" y="541507"/>
                </a:cubicBezTo>
                <a:cubicBezTo>
                  <a:pt x="5562599" y="543001"/>
                  <a:pt x="5579035" y="631154"/>
                  <a:pt x="5602941" y="631154"/>
                </a:cubicBezTo>
                <a:cubicBezTo>
                  <a:pt x="5626847" y="631154"/>
                  <a:pt x="5646271" y="587825"/>
                  <a:pt x="5665694" y="541507"/>
                </a:cubicBezTo>
                <a:cubicBezTo>
                  <a:pt x="5685117" y="495189"/>
                  <a:pt x="5686612" y="417495"/>
                  <a:pt x="5719482" y="353248"/>
                </a:cubicBezTo>
                <a:cubicBezTo>
                  <a:pt x="5752352" y="289001"/>
                  <a:pt x="5827058" y="138095"/>
                  <a:pt x="5862917" y="156025"/>
                </a:cubicBezTo>
                <a:cubicBezTo>
                  <a:pt x="5898776" y="173954"/>
                  <a:pt x="5910729" y="368190"/>
                  <a:pt x="5934635" y="460825"/>
                </a:cubicBezTo>
                <a:cubicBezTo>
                  <a:pt x="5958541" y="553460"/>
                  <a:pt x="5979459" y="662530"/>
                  <a:pt x="6006353" y="711836"/>
                </a:cubicBezTo>
                <a:cubicBezTo>
                  <a:pt x="6033247" y="761142"/>
                  <a:pt x="6070600" y="779072"/>
                  <a:pt x="6096000" y="756660"/>
                </a:cubicBezTo>
                <a:cubicBezTo>
                  <a:pt x="6121400" y="734248"/>
                  <a:pt x="6133353" y="640119"/>
                  <a:pt x="6158753" y="577366"/>
                </a:cubicBezTo>
                <a:cubicBezTo>
                  <a:pt x="6184153" y="514613"/>
                  <a:pt x="6223000" y="378648"/>
                  <a:pt x="6248400" y="380142"/>
                </a:cubicBezTo>
                <a:cubicBezTo>
                  <a:pt x="6273800" y="381636"/>
                  <a:pt x="6288741" y="562425"/>
                  <a:pt x="6311153" y="586331"/>
                </a:cubicBezTo>
                <a:cubicBezTo>
                  <a:pt x="6333565" y="610237"/>
                  <a:pt x="6363447" y="562425"/>
                  <a:pt x="6382870" y="523578"/>
                </a:cubicBezTo>
                <a:cubicBezTo>
                  <a:pt x="6402293" y="484731"/>
                  <a:pt x="6405282" y="372672"/>
                  <a:pt x="6427694" y="353248"/>
                </a:cubicBezTo>
                <a:cubicBezTo>
                  <a:pt x="6450106" y="333824"/>
                  <a:pt x="6488953" y="368189"/>
                  <a:pt x="6517341" y="407036"/>
                </a:cubicBezTo>
                <a:cubicBezTo>
                  <a:pt x="6545729" y="445883"/>
                  <a:pt x="6569635" y="571390"/>
                  <a:pt x="6598023" y="586331"/>
                </a:cubicBezTo>
                <a:cubicBezTo>
                  <a:pt x="6626411" y="601272"/>
                  <a:pt x="6657788" y="560931"/>
                  <a:pt x="6687670" y="496684"/>
                </a:cubicBezTo>
                <a:cubicBezTo>
                  <a:pt x="6717552" y="432437"/>
                  <a:pt x="6744446" y="245672"/>
                  <a:pt x="6777317" y="200848"/>
                </a:cubicBezTo>
                <a:cubicBezTo>
                  <a:pt x="6810188" y="156024"/>
                  <a:pt x="6856506" y="254636"/>
                  <a:pt x="6884894" y="227742"/>
                </a:cubicBezTo>
                <a:cubicBezTo>
                  <a:pt x="6913282" y="200848"/>
                  <a:pt x="6926729" y="67872"/>
                  <a:pt x="6947647" y="39484"/>
                </a:cubicBezTo>
                <a:cubicBezTo>
                  <a:pt x="6968565" y="11096"/>
                  <a:pt x="6982012" y="-41199"/>
                  <a:pt x="7010400" y="57413"/>
                </a:cubicBezTo>
                <a:cubicBezTo>
                  <a:pt x="7038788" y="156025"/>
                  <a:pt x="7076141" y="528060"/>
                  <a:pt x="7117976" y="631154"/>
                </a:cubicBezTo>
                <a:cubicBezTo>
                  <a:pt x="7159811" y="734248"/>
                  <a:pt x="7210611" y="705113"/>
                  <a:pt x="7261411" y="67597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0B5ECF3-4810-EACC-3C62-18A80FDE7FA3}"/>
              </a:ext>
            </a:extLst>
          </p:cNvPr>
          <p:cNvGrpSpPr/>
          <p:nvPr/>
        </p:nvGrpSpPr>
        <p:grpSpPr>
          <a:xfrm>
            <a:off x="1179953" y="1790999"/>
            <a:ext cx="6837158" cy="937306"/>
            <a:chOff x="1179953" y="1866569"/>
            <a:chExt cx="6837158" cy="9373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DB27947-6E4A-FCA4-AF7D-1F820BA053BF}"/>
                </a:ext>
              </a:extLst>
            </p:cNvPr>
            <p:cNvGrpSpPr/>
            <p:nvPr/>
          </p:nvGrpSpPr>
          <p:grpSpPr>
            <a:xfrm>
              <a:off x="1179953" y="1866570"/>
              <a:ext cx="5486400" cy="937305"/>
              <a:chOff x="2103120" y="1828800"/>
              <a:chExt cx="5486400" cy="1868671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32452A2-0E56-581A-4730-AB401010CC71}"/>
                  </a:ext>
                </a:extLst>
              </p:cNvPr>
              <p:cNvCxnSpPr/>
              <p:nvPr/>
            </p:nvCxnSpPr>
            <p:spPr>
              <a:xfrm flipV="1">
                <a:off x="210312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F5A22AA-2320-6E91-F079-301BC2F016BA}"/>
                  </a:ext>
                </a:extLst>
              </p:cNvPr>
              <p:cNvCxnSpPr/>
              <p:nvPr/>
            </p:nvCxnSpPr>
            <p:spPr>
              <a:xfrm flipV="1">
                <a:off x="292608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567C7DC-F6D4-58D7-A22A-D5048E02A211}"/>
                  </a:ext>
                </a:extLst>
              </p:cNvPr>
              <p:cNvCxnSpPr/>
              <p:nvPr/>
            </p:nvCxnSpPr>
            <p:spPr>
              <a:xfrm flipV="1">
                <a:off x="429768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D683AC3-8BBB-49D3-CF20-61291B39E036}"/>
                  </a:ext>
                </a:extLst>
              </p:cNvPr>
              <p:cNvCxnSpPr/>
              <p:nvPr/>
            </p:nvCxnSpPr>
            <p:spPr>
              <a:xfrm flipV="1">
                <a:off x="566928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BE2EF80-50AA-5809-3CD0-6B6291651046}"/>
                  </a:ext>
                </a:extLst>
              </p:cNvPr>
              <p:cNvCxnSpPr/>
              <p:nvPr/>
            </p:nvCxnSpPr>
            <p:spPr>
              <a:xfrm flipV="1">
                <a:off x="676656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BB20550-D3B1-C0F5-677D-63E02F0B986D}"/>
                  </a:ext>
                </a:extLst>
              </p:cNvPr>
              <p:cNvCxnSpPr/>
              <p:nvPr/>
            </p:nvCxnSpPr>
            <p:spPr>
              <a:xfrm flipV="1">
                <a:off x="237744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ABFE7E4-CE83-BF4F-97A6-EFD358005118}"/>
                  </a:ext>
                </a:extLst>
              </p:cNvPr>
              <p:cNvCxnSpPr/>
              <p:nvPr/>
            </p:nvCxnSpPr>
            <p:spPr>
              <a:xfrm flipV="1">
                <a:off x="265176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01ECF34-28A0-5FB0-B0B5-353B9C73F1E4}"/>
                  </a:ext>
                </a:extLst>
              </p:cNvPr>
              <p:cNvCxnSpPr/>
              <p:nvPr/>
            </p:nvCxnSpPr>
            <p:spPr>
              <a:xfrm flipV="1">
                <a:off x="320040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AE6F3F7-D1A0-88F6-C5CC-0EF179EB21E2}"/>
                  </a:ext>
                </a:extLst>
              </p:cNvPr>
              <p:cNvCxnSpPr/>
              <p:nvPr/>
            </p:nvCxnSpPr>
            <p:spPr>
              <a:xfrm flipV="1">
                <a:off x="347472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070F5B-C4E0-705F-2C95-760AF38B8E35}"/>
                  </a:ext>
                </a:extLst>
              </p:cNvPr>
              <p:cNvCxnSpPr/>
              <p:nvPr/>
            </p:nvCxnSpPr>
            <p:spPr>
              <a:xfrm flipV="1">
                <a:off x="374904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24CCE4D-21CC-80C3-FC3F-78A820446DA0}"/>
                  </a:ext>
                </a:extLst>
              </p:cNvPr>
              <p:cNvCxnSpPr/>
              <p:nvPr/>
            </p:nvCxnSpPr>
            <p:spPr>
              <a:xfrm flipV="1">
                <a:off x="402336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CAF4A1B-0A63-8763-E859-3B1DF70CE50E}"/>
                  </a:ext>
                </a:extLst>
              </p:cNvPr>
              <p:cNvCxnSpPr/>
              <p:nvPr/>
            </p:nvCxnSpPr>
            <p:spPr>
              <a:xfrm flipV="1">
                <a:off x="457200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7559838-D3AA-8EB1-1946-57F395D4A459}"/>
                  </a:ext>
                </a:extLst>
              </p:cNvPr>
              <p:cNvCxnSpPr/>
              <p:nvPr/>
            </p:nvCxnSpPr>
            <p:spPr>
              <a:xfrm flipV="1">
                <a:off x="484632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0768616-91D4-6915-8ACB-6784C3773C52}"/>
                  </a:ext>
                </a:extLst>
              </p:cNvPr>
              <p:cNvCxnSpPr/>
              <p:nvPr/>
            </p:nvCxnSpPr>
            <p:spPr>
              <a:xfrm flipV="1">
                <a:off x="512064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4E71360-B011-6485-E73C-0A91A1A04E2E}"/>
                  </a:ext>
                </a:extLst>
              </p:cNvPr>
              <p:cNvCxnSpPr/>
              <p:nvPr/>
            </p:nvCxnSpPr>
            <p:spPr>
              <a:xfrm flipV="1">
                <a:off x="539496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5E7FEE-F79E-BFD2-6AF2-FA3E29900377}"/>
                  </a:ext>
                </a:extLst>
              </p:cNvPr>
              <p:cNvCxnSpPr/>
              <p:nvPr/>
            </p:nvCxnSpPr>
            <p:spPr>
              <a:xfrm flipV="1">
                <a:off x="594360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E3BDEE6-DFDC-FCE3-0482-6C70D459A025}"/>
                  </a:ext>
                </a:extLst>
              </p:cNvPr>
              <p:cNvCxnSpPr/>
              <p:nvPr/>
            </p:nvCxnSpPr>
            <p:spPr>
              <a:xfrm flipV="1">
                <a:off x="621792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EC848A0-77B4-F37C-0367-D0CC124754CB}"/>
                  </a:ext>
                </a:extLst>
              </p:cNvPr>
              <p:cNvCxnSpPr/>
              <p:nvPr/>
            </p:nvCxnSpPr>
            <p:spPr>
              <a:xfrm flipV="1">
                <a:off x="649224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08F5B01-BBB3-BAAC-08E9-027D2A42C7C5}"/>
                  </a:ext>
                </a:extLst>
              </p:cNvPr>
              <p:cNvCxnSpPr/>
              <p:nvPr/>
            </p:nvCxnSpPr>
            <p:spPr>
              <a:xfrm flipV="1">
                <a:off x="704088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F75BB82-98DD-1B38-7341-46EC4FE70BD1}"/>
                  </a:ext>
                </a:extLst>
              </p:cNvPr>
              <p:cNvCxnSpPr/>
              <p:nvPr/>
            </p:nvCxnSpPr>
            <p:spPr>
              <a:xfrm flipV="1">
                <a:off x="731520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2F97C22-EFF8-350B-783F-44EBF878649C}"/>
                  </a:ext>
                </a:extLst>
              </p:cNvPr>
              <p:cNvCxnSpPr/>
              <p:nvPr/>
            </p:nvCxnSpPr>
            <p:spPr>
              <a:xfrm flipV="1">
                <a:off x="758952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E7B0FFC-6FEC-DA6D-76A6-FD3D9F7BC02C}"/>
                </a:ext>
              </a:extLst>
            </p:cNvPr>
            <p:cNvCxnSpPr/>
            <p:nvPr/>
          </p:nvCxnSpPr>
          <p:spPr>
            <a:xfrm flipV="1">
              <a:off x="7742791" y="1866569"/>
              <a:ext cx="0" cy="937305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65BF7D4-4BDB-53D6-77E5-739665BD8C53}"/>
                </a:ext>
              </a:extLst>
            </p:cNvPr>
            <p:cNvCxnSpPr/>
            <p:nvPr/>
          </p:nvCxnSpPr>
          <p:spPr>
            <a:xfrm flipV="1">
              <a:off x="6919831" y="1866569"/>
              <a:ext cx="0" cy="937305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057275E-E838-21A9-D9B8-4A45F1F27CF5}"/>
                </a:ext>
              </a:extLst>
            </p:cNvPr>
            <p:cNvCxnSpPr/>
            <p:nvPr/>
          </p:nvCxnSpPr>
          <p:spPr>
            <a:xfrm flipV="1">
              <a:off x="7194151" y="1866569"/>
              <a:ext cx="0" cy="937305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DB2D8D5-626F-C9F5-CC06-39A9B94C4E83}"/>
                </a:ext>
              </a:extLst>
            </p:cNvPr>
            <p:cNvCxnSpPr/>
            <p:nvPr/>
          </p:nvCxnSpPr>
          <p:spPr>
            <a:xfrm flipV="1">
              <a:off x="7468471" y="1866569"/>
              <a:ext cx="0" cy="937305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E6015B-BE6B-8F6A-C24D-0F84FCD90189}"/>
                </a:ext>
              </a:extLst>
            </p:cNvPr>
            <p:cNvCxnSpPr/>
            <p:nvPr/>
          </p:nvCxnSpPr>
          <p:spPr>
            <a:xfrm flipV="1">
              <a:off x="8017111" y="1866569"/>
              <a:ext cx="0" cy="937305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Google Shape;142;p24">
            <a:extLst>
              <a:ext uri="{FF2B5EF4-FFF2-40B4-BE49-F238E27FC236}">
                <a16:creationId xmlns:a16="http://schemas.microsoft.com/office/drawing/2014/main" id="{98CAFED7-7D58-B2C9-92B1-61296CF7C167}"/>
              </a:ext>
            </a:extLst>
          </p:cNvPr>
          <p:cNvSpPr txBox="1">
            <a:spLocks/>
          </p:cNvSpPr>
          <p:nvPr/>
        </p:nvSpPr>
        <p:spPr>
          <a:xfrm>
            <a:off x="1509063" y="3473957"/>
            <a:ext cx="5925460" cy="52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For a continuous variable, samples would rarely repeat one another leading to very low probability of each observation and very high entropy</a:t>
            </a:r>
          </a:p>
        </p:txBody>
      </p:sp>
    </p:spTree>
    <p:extLst>
      <p:ext uri="{BB962C8B-B14F-4D97-AF65-F5344CB8AC3E}">
        <p14:creationId xmlns:p14="http://schemas.microsoft.com/office/powerpoint/2010/main" val="334017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7891523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Agenda</a:t>
            </a:r>
            <a:endParaRPr sz="2200" dirty="0"/>
          </a:p>
        </p:txBody>
      </p:sp>
      <p:sp>
        <p:nvSpPr>
          <p:cNvPr id="2" name="Google Shape;136;p24">
            <a:extLst>
              <a:ext uri="{FF2B5EF4-FFF2-40B4-BE49-F238E27FC236}">
                <a16:creationId xmlns:a16="http://schemas.microsoft.com/office/drawing/2014/main" id="{FC41F1CD-2C9A-379B-7B6B-4184A035C4E1}"/>
              </a:ext>
            </a:extLst>
          </p:cNvPr>
          <p:cNvSpPr txBox="1">
            <a:spLocks/>
          </p:cNvSpPr>
          <p:nvPr/>
        </p:nvSpPr>
        <p:spPr>
          <a:xfrm>
            <a:off x="311699" y="804752"/>
            <a:ext cx="7891523" cy="44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 lang="en-US" sz="2200" dirty="0">
              <a:latin typeface="Montserrat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2FBE2-9148-B4A4-D0D1-D4F1BB0706D1}"/>
              </a:ext>
            </a:extLst>
          </p:cNvPr>
          <p:cNvSpPr txBox="1">
            <a:spLocks/>
          </p:cNvSpPr>
          <p:nvPr/>
        </p:nvSpPr>
        <p:spPr>
          <a:xfrm>
            <a:off x="-71022" y="1016224"/>
            <a:ext cx="7528265" cy="253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600" dirty="0"/>
              <a:t>Part 1: </a:t>
            </a:r>
            <a:r>
              <a:rPr lang="en-US" sz="1600" u="sng" dirty="0"/>
              <a:t>Foundations </a:t>
            </a:r>
            <a:r>
              <a:rPr lang="en-US" sz="1600" u="sng" dirty="0">
                <a:solidFill>
                  <a:schemeClr val="bg2"/>
                </a:solidFill>
              </a:rPr>
              <a:t>of transfer entropy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600" dirty="0">
                <a:solidFill>
                  <a:schemeClr val="bg2"/>
                </a:solidFill>
              </a:rPr>
              <a:t>Part 2: </a:t>
            </a:r>
            <a:r>
              <a:rPr lang="en-US" sz="1600" u="sng" dirty="0">
                <a:solidFill>
                  <a:schemeClr val="bg2"/>
                </a:solidFill>
              </a:rPr>
              <a:t>Demonstration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600" dirty="0">
                <a:solidFill>
                  <a:schemeClr val="bg2"/>
                </a:solidFill>
              </a:rPr>
              <a:t>Part 3: </a:t>
            </a:r>
            <a:r>
              <a:rPr lang="en-US" sz="1600" u="sng" dirty="0">
                <a:solidFill>
                  <a:schemeClr val="bg2"/>
                </a:solidFill>
              </a:rPr>
              <a:t>Testing for statistical significance</a:t>
            </a:r>
            <a:endParaRPr lang="en-US" sz="1600" dirty="0">
              <a:solidFill>
                <a:schemeClr val="bg2"/>
              </a:solidFill>
            </a:endParaRP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600" dirty="0">
                <a:solidFill>
                  <a:schemeClr val="bg2"/>
                </a:solidFill>
              </a:rPr>
              <a:t>Part 4: </a:t>
            </a:r>
            <a:r>
              <a:rPr lang="en-US" sz="1600" u="sng" dirty="0">
                <a:solidFill>
                  <a:schemeClr val="bg2"/>
                </a:solidFill>
              </a:rPr>
              <a:t>Extensions of transfer entropy</a:t>
            </a:r>
            <a:endParaRPr lang="en-US" sz="1600" dirty="0">
              <a:solidFill>
                <a:schemeClr val="bg2"/>
              </a:solidFill>
            </a:endParaRP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600" dirty="0">
                <a:solidFill>
                  <a:schemeClr val="bg2"/>
                </a:solidFill>
              </a:rPr>
              <a:t>Part 5: </a:t>
            </a:r>
            <a:r>
              <a:rPr lang="en-US" sz="1600" u="sng" dirty="0">
                <a:solidFill>
                  <a:schemeClr val="bg2"/>
                </a:solidFill>
              </a:rPr>
              <a:t>Limitations</a:t>
            </a:r>
            <a:r>
              <a:rPr lang="en-US" sz="1600" dirty="0">
                <a:solidFill>
                  <a:schemeClr val="bg1"/>
                </a:solidFill>
              </a:rPr>
              <a:t>0 minutes)</a:t>
            </a: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78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9144000" cy="897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3. </a:t>
            </a:r>
            <a:r>
              <a:rPr lang="en-US" dirty="0">
                <a:solidFill>
                  <a:schemeClr val="tx1"/>
                </a:solidFill>
              </a:rPr>
              <a:t>Compute probabilities of realizations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oogle Shape;164;p27">
            <a:extLst>
              <a:ext uri="{FF2B5EF4-FFF2-40B4-BE49-F238E27FC236}">
                <a16:creationId xmlns:a16="http://schemas.microsoft.com/office/drawing/2014/main" id="{3115A6CF-E613-960B-297F-466760ED31B2}"/>
              </a:ext>
            </a:extLst>
          </p:cNvPr>
          <p:cNvSpPr txBox="1"/>
          <p:nvPr/>
        </p:nvSpPr>
        <p:spPr>
          <a:xfrm>
            <a:off x="0" y="1276350"/>
            <a:ext cx="2812425" cy="41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Text Box 25">
            <a:extLst>
              <a:ext uri="{FF2B5EF4-FFF2-40B4-BE49-F238E27FC236}">
                <a16:creationId xmlns:a16="http://schemas.microsoft.com/office/drawing/2014/main" id="{772887EB-0F72-27C5-A759-F5167C4C4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65" y="4610220"/>
            <a:ext cx="289692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Bossomaier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, Barnett, 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Harre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, and 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Lizier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 – An Introduction to Transfer Entropy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972F17-C56B-C66D-E579-A3970705C989}"/>
              </a:ext>
            </a:extLst>
          </p:cNvPr>
          <p:cNvCxnSpPr>
            <a:cxnSpLocks/>
          </p:cNvCxnSpPr>
          <p:nvPr/>
        </p:nvCxnSpPr>
        <p:spPr>
          <a:xfrm>
            <a:off x="941293" y="3001222"/>
            <a:ext cx="703194" cy="0"/>
          </a:xfrm>
          <a:prstGeom prst="line">
            <a:avLst/>
          </a:prstGeom>
          <a:ln w="73025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FCF60A9-313E-EA2A-6EE7-0FB4C503DD95}"/>
              </a:ext>
            </a:extLst>
          </p:cNvPr>
          <p:cNvSpPr txBox="1"/>
          <p:nvPr/>
        </p:nvSpPr>
        <p:spPr>
          <a:xfrm>
            <a:off x="907282" y="3001222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time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C3E8D05-8DB7-C6AD-EB43-3BA644B8E83A}"/>
              </a:ext>
            </a:extLst>
          </p:cNvPr>
          <p:cNvSpPr/>
          <p:nvPr/>
        </p:nvSpPr>
        <p:spPr>
          <a:xfrm rot="185805">
            <a:off x="941293" y="1769313"/>
            <a:ext cx="7261411" cy="937305"/>
          </a:xfrm>
          <a:custGeom>
            <a:avLst/>
            <a:gdLst>
              <a:gd name="connsiteX0" fmla="*/ 0 w 7261411"/>
              <a:gd name="connsiteY0" fmla="*/ 935954 h 937305"/>
              <a:gd name="connsiteX1" fmla="*/ 439270 w 7261411"/>
              <a:gd name="connsiteY1" fmla="*/ 918025 h 937305"/>
              <a:gd name="connsiteX2" fmla="*/ 573741 w 7261411"/>
              <a:gd name="connsiteY2" fmla="*/ 801484 h 937305"/>
              <a:gd name="connsiteX3" fmla="*/ 806823 w 7261411"/>
              <a:gd name="connsiteY3" fmla="*/ 649084 h 937305"/>
              <a:gd name="connsiteX4" fmla="*/ 932329 w 7261411"/>
              <a:gd name="connsiteY4" fmla="*/ 729766 h 937305"/>
              <a:gd name="connsiteX5" fmla="*/ 1084729 w 7261411"/>
              <a:gd name="connsiteY5" fmla="*/ 828378 h 937305"/>
              <a:gd name="connsiteX6" fmla="*/ 1192306 w 7261411"/>
              <a:gd name="connsiteY6" fmla="*/ 684942 h 937305"/>
              <a:gd name="connsiteX7" fmla="*/ 1246094 w 7261411"/>
              <a:gd name="connsiteY7" fmla="*/ 505648 h 937305"/>
              <a:gd name="connsiteX8" fmla="*/ 1407458 w 7261411"/>
              <a:gd name="connsiteY8" fmla="*/ 200848 h 937305"/>
              <a:gd name="connsiteX9" fmla="*/ 1488141 w 7261411"/>
              <a:gd name="connsiteY9" fmla="*/ 218778 h 937305"/>
              <a:gd name="connsiteX10" fmla="*/ 1497106 w 7261411"/>
              <a:gd name="connsiteY10" fmla="*/ 424966 h 937305"/>
              <a:gd name="connsiteX11" fmla="*/ 1595717 w 7261411"/>
              <a:gd name="connsiteY11" fmla="*/ 532542 h 937305"/>
              <a:gd name="connsiteX12" fmla="*/ 1667435 w 7261411"/>
              <a:gd name="connsiteY12" fmla="*/ 595295 h 937305"/>
              <a:gd name="connsiteX13" fmla="*/ 1766047 w 7261411"/>
              <a:gd name="connsiteY13" fmla="*/ 532542 h 937305"/>
              <a:gd name="connsiteX14" fmla="*/ 1882588 w 7261411"/>
              <a:gd name="connsiteY14" fmla="*/ 200848 h 937305"/>
              <a:gd name="connsiteX15" fmla="*/ 1963270 w 7261411"/>
              <a:gd name="connsiteY15" fmla="*/ 120166 h 937305"/>
              <a:gd name="connsiteX16" fmla="*/ 1999129 w 7261411"/>
              <a:gd name="connsiteY16" fmla="*/ 281531 h 937305"/>
              <a:gd name="connsiteX17" fmla="*/ 2079811 w 7261411"/>
              <a:gd name="connsiteY17" fmla="*/ 649084 h 937305"/>
              <a:gd name="connsiteX18" fmla="*/ 2169458 w 7261411"/>
              <a:gd name="connsiteY18" fmla="*/ 837342 h 937305"/>
              <a:gd name="connsiteX19" fmla="*/ 2259106 w 7261411"/>
              <a:gd name="connsiteY19" fmla="*/ 864236 h 937305"/>
              <a:gd name="connsiteX20" fmla="*/ 2312894 w 7261411"/>
              <a:gd name="connsiteY20" fmla="*/ 747695 h 937305"/>
              <a:gd name="connsiteX21" fmla="*/ 2366682 w 7261411"/>
              <a:gd name="connsiteY21" fmla="*/ 505648 h 937305"/>
              <a:gd name="connsiteX22" fmla="*/ 2447364 w 7261411"/>
              <a:gd name="connsiteY22" fmla="*/ 487719 h 937305"/>
              <a:gd name="connsiteX23" fmla="*/ 2474258 w 7261411"/>
              <a:gd name="connsiteY23" fmla="*/ 649084 h 937305"/>
              <a:gd name="connsiteX24" fmla="*/ 2528047 w 7261411"/>
              <a:gd name="connsiteY24" fmla="*/ 720801 h 937305"/>
              <a:gd name="connsiteX25" fmla="*/ 2590800 w 7261411"/>
              <a:gd name="connsiteY25" fmla="*/ 505648 h 937305"/>
              <a:gd name="connsiteX26" fmla="*/ 2644588 w 7261411"/>
              <a:gd name="connsiteY26" fmla="*/ 218778 h 937305"/>
              <a:gd name="connsiteX27" fmla="*/ 2823882 w 7261411"/>
              <a:gd name="connsiteY27" fmla="*/ 66378 h 937305"/>
              <a:gd name="connsiteX28" fmla="*/ 2913529 w 7261411"/>
              <a:gd name="connsiteY28" fmla="*/ 424966 h 937305"/>
              <a:gd name="connsiteX29" fmla="*/ 2967317 w 7261411"/>
              <a:gd name="connsiteY29" fmla="*/ 738731 h 937305"/>
              <a:gd name="connsiteX30" fmla="*/ 3110753 w 7261411"/>
              <a:gd name="connsiteY30" fmla="*/ 864236 h 937305"/>
              <a:gd name="connsiteX31" fmla="*/ 3307976 w 7261411"/>
              <a:gd name="connsiteY31" fmla="*/ 810448 h 937305"/>
              <a:gd name="connsiteX32" fmla="*/ 3397623 w 7261411"/>
              <a:gd name="connsiteY32" fmla="*/ 559436 h 937305"/>
              <a:gd name="connsiteX33" fmla="*/ 3478306 w 7261411"/>
              <a:gd name="connsiteY33" fmla="*/ 631154 h 937305"/>
              <a:gd name="connsiteX34" fmla="*/ 3505200 w 7261411"/>
              <a:gd name="connsiteY34" fmla="*/ 756660 h 937305"/>
              <a:gd name="connsiteX35" fmla="*/ 3567953 w 7261411"/>
              <a:gd name="connsiteY35" fmla="*/ 550472 h 937305"/>
              <a:gd name="connsiteX36" fmla="*/ 3630706 w 7261411"/>
              <a:gd name="connsiteY36" fmla="*/ 667013 h 937305"/>
              <a:gd name="connsiteX37" fmla="*/ 3711388 w 7261411"/>
              <a:gd name="connsiteY37" fmla="*/ 568401 h 937305"/>
              <a:gd name="connsiteX38" fmla="*/ 3792070 w 7261411"/>
              <a:gd name="connsiteY38" fmla="*/ 693907 h 937305"/>
              <a:gd name="connsiteX39" fmla="*/ 3863788 w 7261411"/>
              <a:gd name="connsiteY39" fmla="*/ 586331 h 937305"/>
              <a:gd name="connsiteX40" fmla="*/ 3944470 w 7261411"/>
              <a:gd name="connsiteY40" fmla="*/ 693907 h 937305"/>
              <a:gd name="connsiteX41" fmla="*/ 4025153 w 7261411"/>
              <a:gd name="connsiteY41" fmla="*/ 496684 h 937305"/>
              <a:gd name="connsiteX42" fmla="*/ 4168588 w 7261411"/>
              <a:gd name="connsiteY42" fmla="*/ 129131 h 937305"/>
              <a:gd name="connsiteX43" fmla="*/ 4303058 w 7261411"/>
              <a:gd name="connsiteY43" fmla="*/ 326354 h 937305"/>
              <a:gd name="connsiteX44" fmla="*/ 4509247 w 7261411"/>
              <a:gd name="connsiteY44" fmla="*/ 398072 h 937305"/>
              <a:gd name="connsiteX45" fmla="*/ 4670611 w 7261411"/>
              <a:gd name="connsiteY45" fmla="*/ 416001 h 937305"/>
              <a:gd name="connsiteX46" fmla="*/ 4840941 w 7261411"/>
              <a:gd name="connsiteY46" fmla="*/ 541507 h 937305"/>
              <a:gd name="connsiteX47" fmla="*/ 4930588 w 7261411"/>
              <a:gd name="connsiteY47" fmla="*/ 765625 h 937305"/>
              <a:gd name="connsiteX48" fmla="*/ 5163670 w 7261411"/>
              <a:gd name="connsiteY48" fmla="*/ 774589 h 937305"/>
              <a:gd name="connsiteX49" fmla="*/ 5360894 w 7261411"/>
              <a:gd name="connsiteY49" fmla="*/ 622189 h 937305"/>
              <a:gd name="connsiteX50" fmla="*/ 5522258 w 7261411"/>
              <a:gd name="connsiteY50" fmla="*/ 541507 h 937305"/>
              <a:gd name="connsiteX51" fmla="*/ 5602941 w 7261411"/>
              <a:gd name="connsiteY51" fmla="*/ 631154 h 937305"/>
              <a:gd name="connsiteX52" fmla="*/ 5665694 w 7261411"/>
              <a:gd name="connsiteY52" fmla="*/ 541507 h 937305"/>
              <a:gd name="connsiteX53" fmla="*/ 5719482 w 7261411"/>
              <a:gd name="connsiteY53" fmla="*/ 353248 h 937305"/>
              <a:gd name="connsiteX54" fmla="*/ 5862917 w 7261411"/>
              <a:gd name="connsiteY54" fmla="*/ 156025 h 937305"/>
              <a:gd name="connsiteX55" fmla="*/ 5934635 w 7261411"/>
              <a:gd name="connsiteY55" fmla="*/ 460825 h 937305"/>
              <a:gd name="connsiteX56" fmla="*/ 6006353 w 7261411"/>
              <a:gd name="connsiteY56" fmla="*/ 711836 h 937305"/>
              <a:gd name="connsiteX57" fmla="*/ 6096000 w 7261411"/>
              <a:gd name="connsiteY57" fmla="*/ 756660 h 937305"/>
              <a:gd name="connsiteX58" fmla="*/ 6158753 w 7261411"/>
              <a:gd name="connsiteY58" fmla="*/ 577366 h 937305"/>
              <a:gd name="connsiteX59" fmla="*/ 6248400 w 7261411"/>
              <a:gd name="connsiteY59" fmla="*/ 380142 h 937305"/>
              <a:gd name="connsiteX60" fmla="*/ 6311153 w 7261411"/>
              <a:gd name="connsiteY60" fmla="*/ 586331 h 937305"/>
              <a:gd name="connsiteX61" fmla="*/ 6382870 w 7261411"/>
              <a:gd name="connsiteY61" fmla="*/ 523578 h 937305"/>
              <a:gd name="connsiteX62" fmla="*/ 6427694 w 7261411"/>
              <a:gd name="connsiteY62" fmla="*/ 353248 h 937305"/>
              <a:gd name="connsiteX63" fmla="*/ 6517341 w 7261411"/>
              <a:gd name="connsiteY63" fmla="*/ 407036 h 937305"/>
              <a:gd name="connsiteX64" fmla="*/ 6598023 w 7261411"/>
              <a:gd name="connsiteY64" fmla="*/ 586331 h 937305"/>
              <a:gd name="connsiteX65" fmla="*/ 6687670 w 7261411"/>
              <a:gd name="connsiteY65" fmla="*/ 496684 h 937305"/>
              <a:gd name="connsiteX66" fmla="*/ 6777317 w 7261411"/>
              <a:gd name="connsiteY66" fmla="*/ 200848 h 937305"/>
              <a:gd name="connsiteX67" fmla="*/ 6884894 w 7261411"/>
              <a:gd name="connsiteY67" fmla="*/ 227742 h 937305"/>
              <a:gd name="connsiteX68" fmla="*/ 6947647 w 7261411"/>
              <a:gd name="connsiteY68" fmla="*/ 39484 h 937305"/>
              <a:gd name="connsiteX69" fmla="*/ 7010400 w 7261411"/>
              <a:gd name="connsiteY69" fmla="*/ 57413 h 937305"/>
              <a:gd name="connsiteX70" fmla="*/ 7117976 w 7261411"/>
              <a:gd name="connsiteY70" fmla="*/ 631154 h 937305"/>
              <a:gd name="connsiteX71" fmla="*/ 7261411 w 7261411"/>
              <a:gd name="connsiteY71" fmla="*/ 675978 h 937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261411" h="937305">
                <a:moveTo>
                  <a:pt x="0" y="935954"/>
                </a:moveTo>
                <a:cubicBezTo>
                  <a:pt x="171823" y="938195"/>
                  <a:pt x="343647" y="940437"/>
                  <a:pt x="439270" y="918025"/>
                </a:cubicBezTo>
                <a:cubicBezTo>
                  <a:pt x="534893" y="895613"/>
                  <a:pt x="512482" y="846307"/>
                  <a:pt x="573741" y="801484"/>
                </a:cubicBezTo>
                <a:cubicBezTo>
                  <a:pt x="635000" y="756661"/>
                  <a:pt x="747058" y="661037"/>
                  <a:pt x="806823" y="649084"/>
                </a:cubicBezTo>
                <a:cubicBezTo>
                  <a:pt x="866588" y="637131"/>
                  <a:pt x="932329" y="729766"/>
                  <a:pt x="932329" y="729766"/>
                </a:cubicBezTo>
                <a:cubicBezTo>
                  <a:pt x="978647" y="759648"/>
                  <a:pt x="1041400" y="835849"/>
                  <a:pt x="1084729" y="828378"/>
                </a:cubicBezTo>
                <a:cubicBezTo>
                  <a:pt x="1128058" y="820907"/>
                  <a:pt x="1165412" y="738730"/>
                  <a:pt x="1192306" y="684942"/>
                </a:cubicBezTo>
                <a:cubicBezTo>
                  <a:pt x="1219200" y="631154"/>
                  <a:pt x="1210235" y="586330"/>
                  <a:pt x="1246094" y="505648"/>
                </a:cubicBezTo>
                <a:cubicBezTo>
                  <a:pt x="1281953" y="424966"/>
                  <a:pt x="1367117" y="248660"/>
                  <a:pt x="1407458" y="200848"/>
                </a:cubicBezTo>
                <a:cubicBezTo>
                  <a:pt x="1447799" y="153036"/>
                  <a:pt x="1473200" y="181425"/>
                  <a:pt x="1488141" y="218778"/>
                </a:cubicBezTo>
                <a:cubicBezTo>
                  <a:pt x="1503082" y="256131"/>
                  <a:pt x="1479177" y="372672"/>
                  <a:pt x="1497106" y="424966"/>
                </a:cubicBezTo>
                <a:cubicBezTo>
                  <a:pt x="1515035" y="477260"/>
                  <a:pt x="1567329" y="504154"/>
                  <a:pt x="1595717" y="532542"/>
                </a:cubicBezTo>
                <a:cubicBezTo>
                  <a:pt x="1624105" y="560930"/>
                  <a:pt x="1639047" y="595295"/>
                  <a:pt x="1667435" y="595295"/>
                </a:cubicBezTo>
                <a:cubicBezTo>
                  <a:pt x="1695823" y="595295"/>
                  <a:pt x="1730188" y="598283"/>
                  <a:pt x="1766047" y="532542"/>
                </a:cubicBezTo>
                <a:cubicBezTo>
                  <a:pt x="1801906" y="466801"/>
                  <a:pt x="1849717" y="269577"/>
                  <a:pt x="1882588" y="200848"/>
                </a:cubicBezTo>
                <a:cubicBezTo>
                  <a:pt x="1915459" y="132119"/>
                  <a:pt x="1943847" y="106719"/>
                  <a:pt x="1963270" y="120166"/>
                </a:cubicBezTo>
                <a:cubicBezTo>
                  <a:pt x="1982694" y="133613"/>
                  <a:pt x="1979706" y="193378"/>
                  <a:pt x="1999129" y="281531"/>
                </a:cubicBezTo>
                <a:cubicBezTo>
                  <a:pt x="2018552" y="369684"/>
                  <a:pt x="2051423" y="556449"/>
                  <a:pt x="2079811" y="649084"/>
                </a:cubicBezTo>
                <a:cubicBezTo>
                  <a:pt x="2108199" y="741719"/>
                  <a:pt x="2139576" y="801483"/>
                  <a:pt x="2169458" y="837342"/>
                </a:cubicBezTo>
                <a:cubicBezTo>
                  <a:pt x="2199341" y="873201"/>
                  <a:pt x="2235200" y="879177"/>
                  <a:pt x="2259106" y="864236"/>
                </a:cubicBezTo>
                <a:cubicBezTo>
                  <a:pt x="2283012" y="849295"/>
                  <a:pt x="2294965" y="807460"/>
                  <a:pt x="2312894" y="747695"/>
                </a:cubicBezTo>
                <a:cubicBezTo>
                  <a:pt x="2330823" y="687930"/>
                  <a:pt x="2344270" y="548977"/>
                  <a:pt x="2366682" y="505648"/>
                </a:cubicBezTo>
                <a:cubicBezTo>
                  <a:pt x="2389094" y="462319"/>
                  <a:pt x="2429435" y="463813"/>
                  <a:pt x="2447364" y="487719"/>
                </a:cubicBezTo>
                <a:cubicBezTo>
                  <a:pt x="2465293" y="511625"/>
                  <a:pt x="2460811" y="610237"/>
                  <a:pt x="2474258" y="649084"/>
                </a:cubicBezTo>
                <a:cubicBezTo>
                  <a:pt x="2487705" y="687931"/>
                  <a:pt x="2508623" y="744707"/>
                  <a:pt x="2528047" y="720801"/>
                </a:cubicBezTo>
                <a:cubicBezTo>
                  <a:pt x="2547471" y="696895"/>
                  <a:pt x="2571377" y="589318"/>
                  <a:pt x="2590800" y="505648"/>
                </a:cubicBezTo>
                <a:cubicBezTo>
                  <a:pt x="2610223" y="421978"/>
                  <a:pt x="2605741" y="291990"/>
                  <a:pt x="2644588" y="218778"/>
                </a:cubicBezTo>
                <a:cubicBezTo>
                  <a:pt x="2683435" y="145566"/>
                  <a:pt x="2779059" y="32013"/>
                  <a:pt x="2823882" y="66378"/>
                </a:cubicBezTo>
                <a:cubicBezTo>
                  <a:pt x="2868706" y="100743"/>
                  <a:pt x="2889623" y="312907"/>
                  <a:pt x="2913529" y="424966"/>
                </a:cubicBezTo>
                <a:cubicBezTo>
                  <a:pt x="2937435" y="537025"/>
                  <a:pt x="2934446" y="665519"/>
                  <a:pt x="2967317" y="738731"/>
                </a:cubicBezTo>
                <a:cubicBezTo>
                  <a:pt x="3000188" y="811943"/>
                  <a:pt x="3053977" y="852283"/>
                  <a:pt x="3110753" y="864236"/>
                </a:cubicBezTo>
                <a:cubicBezTo>
                  <a:pt x="3167529" y="876189"/>
                  <a:pt x="3260164" y="861248"/>
                  <a:pt x="3307976" y="810448"/>
                </a:cubicBezTo>
                <a:cubicBezTo>
                  <a:pt x="3355788" y="759648"/>
                  <a:pt x="3369235" y="589318"/>
                  <a:pt x="3397623" y="559436"/>
                </a:cubicBezTo>
                <a:cubicBezTo>
                  <a:pt x="3426011" y="529554"/>
                  <a:pt x="3460377" y="598283"/>
                  <a:pt x="3478306" y="631154"/>
                </a:cubicBezTo>
                <a:cubicBezTo>
                  <a:pt x="3496235" y="664025"/>
                  <a:pt x="3490259" y="770107"/>
                  <a:pt x="3505200" y="756660"/>
                </a:cubicBezTo>
                <a:cubicBezTo>
                  <a:pt x="3520141" y="743213"/>
                  <a:pt x="3547035" y="565413"/>
                  <a:pt x="3567953" y="550472"/>
                </a:cubicBezTo>
                <a:cubicBezTo>
                  <a:pt x="3588871" y="535531"/>
                  <a:pt x="3606800" y="664025"/>
                  <a:pt x="3630706" y="667013"/>
                </a:cubicBezTo>
                <a:cubicBezTo>
                  <a:pt x="3654612" y="670001"/>
                  <a:pt x="3684494" y="563919"/>
                  <a:pt x="3711388" y="568401"/>
                </a:cubicBezTo>
                <a:cubicBezTo>
                  <a:pt x="3738282" y="572883"/>
                  <a:pt x="3766670" y="690919"/>
                  <a:pt x="3792070" y="693907"/>
                </a:cubicBezTo>
                <a:cubicBezTo>
                  <a:pt x="3817470" y="696895"/>
                  <a:pt x="3838388" y="586331"/>
                  <a:pt x="3863788" y="586331"/>
                </a:cubicBezTo>
                <a:cubicBezTo>
                  <a:pt x="3889188" y="586331"/>
                  <a:pt x="3917576" y="708848"/>
                  <a:pt x="3944470" y="693907"/>
                </a:cubicBezTo>
                <a:cubicBezTo>
                  <a:pt x="3971364" y="678966"/>
                  <a:pt x="3987800" y="590813"/>
                  <a:pt x="4025153" y="496684"/>
                </a:cubicBezTo>
                <a:cubicBezTo>
                  <a:pt x="4062506" y="402555"/>
                  <a:pt x="4122271" y="157519"/>
                  <a:pt x="4168588" y="129131"/>
                </a:cubicBezTo>
                <a:cubicBezTo>
                  <a:pt x="4214906" y="100743"/>
                  <a:pt x="4246282" y="281530"/>
                  <a:pt x="4303058" y="326354"/>
                </a:cubicBezTo>
                <a:cubicBezTo>
                  <a:pt x="4359835" y="371177"/>
                  <a:pt x="4447988" y="383131"/>
                  <a:pt x="4509247" y="398072"/>
                </a:cubicBezTo>
                <a:cubicBezTo>
                  <a:pt x="4570506" y="413013"/>
                  <a:pt x="4615329" y="392095"/>
                  <a:pt x="4670611" y="416001"/>
                </a:cubicBezTo>
                <a:cubicBezTo>
                  <a:pt x="4725893" y="439907"/>
                  <a:pt x="4797612" y="483236"/>
                  <a:pt x="4840941" y="541507"/>
                </a:cubicBezTo>
                <a:cubicBezTo>
                  <a:pt x="4884270" y="599778"/>
                  <a:pt x="4876800" y="726778"/>
                  <a:pt x="4930588" y="765625"/>
                </a:cubicBezTo>
                <a:cubicBezTo>
                  <a:pt x="4984376" y="804472"/>
                  <a:pt x="5091952" y="798495"/>
                  <a:pt x="5163670" y="774589"/>
                </a:cubicBezTo>
                <a:cubicBezTo>
                  <a:pt x="5235388" y="750683"/>
                  <a:pt x="5301129" y="661036"/>
                  <a:pt x="5360894" y="622189"/>
                </a:cubicBezTo>
                <a:cubicBezTo>
                  <a:pt x="5420659" y="583342"/>
                  <a:pt x="5481917" y="540013"/>
                  <a:pt x="5522258" y="541507"/>
                </a:cubicBezTo>
                <a:cubicBezTo>
                  <a:pt x="5562599" y="543001"/>
                  <a:pt x="5579035" y="631154"/>
                  <a:pt x="5602941" y="631154"/>
                </a:cubicBezTo>
                <a:cubicBezTo>
                  <a:pt x="5626847" y="631154"/>
                  <a:pt x="5646271" y="587825"/>
                  <a:pt x="5665694" y="541507"/>
                </a:cubicBezTo>
                <a:cubicBezTo>
                  <a:pt x="5685117" y="495189"/>
                  <a:pt x="5686612" y="417495"/>
                  <a:pt x="5719482" y="353248"/>
                </a:cubicBezTo>
                <a:cubicBezTo>
                  <a:pt x="5752352" y="289001"/>
                  <a:pt x="5827058" y="138095"/>
                  <a:pt x="5862917" y="156025"/>
                </a:cubicBezTo>
                <a:cubicBezTo>
                  <a:pt x="5898776" y="173954"/>
                  <a:pt x="5910729" y="368190"/>
                  <a:pt x="5934635" y="460825"/>
                </a:cubicBezTo>
                <a:cubicBezTo>
                  <a:pt x="5958541" y="553460"/>
                  <a:pt x="5979459" y="662530"/>
                  <a:pt x="6006353" y="711836"/>
                </a:cubicBezTo>
                <a:cubicBezTo>
                  <a:pt x="6033247" y="761142"/>
                  <a:pt x="6070600" y="779072"/>
                  <a:pt x="6096000" y="756660"/>
                </a:cubicBezTo>
                <a:cubicBezTo>
                  <a:pt x="6121400" y="734248"/>
                  <a:pt x="6133353" y="640119"/>
                  <a:pt x="6158753" y="577366"/>
                </a:cubicBezTo>
                <a:cubicBezTo>
                  <a:pt x="6184153" y="514613"/>
                  <a:pt x="6223000" y="378648"/>
                  <a:pt x="6248400" y="380142"/>
                </a:cubicBezTo>
                <a:cubicBezTo>
                  <a:pt x="6273800" y="381636"/>
                  <a:pt x="6288741" y="562425"/>
                  <a:pt x="6311153" y="586331"/>
                </a:cubicBezTo>
                <a:cubicBezTo>
                  <a:pt x="6333565" y="610237"/>
                  <a:pt x="6363447" y="562425"/>
                  <a:pt x="6382870" y="523578"/>
                </a:cubicBezTo>
                <a:cubicBezTo>
                  <a:pt x="6402293" y="484731"/>
                  <a:pt x="6405282" y="372672"/>
                  <a:pt x="6427694" y="353248"/>
                </a:cubicBezTo>
                <a:cubicBezTo>
                  <a:pt x="6450106" y="333824"/>
                  <a:pt x="6488953" y="368189"/>
                  <a:pt x="6517341" y="407036"/>
                </a:cubicBezTo>
                <a:cubicBezTo>
                  <a:pt x="6545729" y="445883"/>
                  <a:pt x="6569635" y="571390"/>
                  <a:pt x="6598023" y="586331"/>
                </a:cubicBezTo>
                <a:cubicBezTo>
                  <a:pt x="6626411" y="601272"/>
                  <a:pt x="6657788" y="560931"/>
                  <a:pt x="6687670" y="496684"/>
                </a:cubicBezTo>
                <a:cubicBezTo>
                  <a:pt x="6717552" y="432437"/>
                  <a:pt x="6744446" y="245672"/>
                  <a:pt x="6777317" y="200848"/>
                </a:cubicBezTo>
                <a:cubicBezTo>
                  <a:pt x="6810188" y="156024"/>
                  <a:pt x="6856506" y="254636"/>
                  <a:pt x="6884894" y="227742"/>
                </a:cubicBezTo>
                <a:cubicBezTo>
                  <a:pt x="6913282" y="200848"/>
                  <a:pt x="6926729" y="67872"/>
                  <a:pt x="6947647" y="39484"/>
                </a:cubicBezTo>
                <a:cubicBezTo>
                  <a:pt x="6968565" y="11096"/>
                  <a:pt x="6982012" y="-41199"/>
                  <a:pt x="7010400" y="57413"/>
                </a:cubicBezTo>
                <a:cubicBezTo>
                  <a:pt x="7038788" y="156025"/>
                  <a:pt x="7076141" y="528060"/>
                  <a:pt x="7117976" y="631154"/>
                </a:cubicBezTo>
                <a:cubicBezTo>
                  <a:pt x="7159811" y="734248"/>
                  <a:pt x="7210611" y="705113"/>
                  <a:pt x="7261411" y="67597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9D0034F-411C-43FB-AC07-CDCDF4E90744}"/>
              </a:ext>
            </a:extLst>
          </p:cNvPr>
          <p:cNvGrpSpPr/>
          <p:nvPr/>
        </p:nvGrpSpPr>
        <p:grpSpPr>
          <a:xfrm>
            <a:off x="914398" y="1770712"/>
            <a:ext cx="7342095" cy="914232"/>
            <a:chOff x="914398" y="1752782"/>
            <a:chExt cx="7342095" cy="9142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AEF694-75B5-B3D5-FAA2-6232F3352465}"/>
                </a:ext>
              </a:extLst>
            </p:cNvPr>
            <p:cNvSpPr/>
            <p:nvPr/>
          </p:nvSpPr>
          <p:spPr>
            <a:xfrm>
              <a:off x="914398" y="1752782"/>
              <a:ext cx="7342095" cy="305206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9EBF3A-1E09-DE74-132E-3DAE35F1D0D2}"/>
                </a:ext>
              </a:extLst>
            </p:cNvPr>
            <p:cNvSpPr/>
            <p:nvPr/>
          </p:nvSpPr>
          <p:spPr>
            <a:xfrm>
              <a:off x="914398" y="2057295"/>
              <a:ext cx="7342095" cy="305206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BAD8DD-94E8-244C-B943-055B1300BA93}"/>
                </a:ext>
              </a:extLst>
            </p:cNvPr>
            <p:cNvSpPr/>
            <p:nvPr/>
          </p:nvSpPr>
          <p:spPr>
            <a:xfrm>
              <a:off x="914398" y="2361808"/>
              <a:ext cx="7342095" cy="305206"/>
            </a:xfrm>
            <a:prstGeom prst="rect">
              <a:avLst/>
            </a:prstGeom>
            <a:solidFill>
              <a:schemeClr val="tx1">
                <a:lumMod val="75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Google Shape;142;p24">
            <a:extLst>
              <a:ext uri="{FF2B5EF4-FFF2-40B4-BE49-F238E27FC236}">
                <a16:creationId xmlns:a16="http://schemas.microsoft.com/office/drawing/2014/main" id="{A6F57FA6-6463-64C7-388D-C5BC2F759269}"/>
              </a:ext>
            </a:extLst>
          </p:cNvPr>
          <p:cNvSpPr txBox="1">
            <a:spLocks/>
          </p:cNvSpPr>
          <p:nvPr/>
        </p:nvSpPr>
        <p:spPr>
          <a:xfrm>
            <a:off x="1609268" y="899928"/>
            <a:ext cx="5925460" cy="52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Instead, one could bin the time series</a:t>
            </a:r>
          </a:p>
        </p:txBody>
      </p:sp>
      <p:sp>
        <p:nvSpPr>
          <p:cNvPr id="46" name="Google Shape;142;p24">
            <a:extLst>
              <a:ext uri="{FF2B5EF4-FFF2-40B4-BE49-F238E27FC236}">
                <a16:creationId xmlns:a16="http://schemas.microsoft.com/office/drawing/2014/main" id="{13192EAC-F505-66FA-1371-3C7233B84A6D}"/>
              </a:ext>
            </a:extLst>
          </p:cNvPr>
          <p:cNvSpPr txBox="1">
            <a:spLocks/>
          </p:cNvSpPr>
          <p:nvPr/>
        </p:nvSpPr>
        <p:spPr>
          <a:xfrm>
            <a:off x="2147657" y="3553114"/>
            <a:ext cx="4848682" cy="52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The bins can be fixed in size, or adaptive</a:t>
            </a:r>
          </a:p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The number of bins will depend on the length of the time series and desired accuracy of probability density functions</a:t>
            </a:r>
          </a:p>
        </p:txBody>
      </p:sp>
    </p:spTree>
    <p:extLst>
      <p:ext uri="{BB962C8B-B14F-4D97-AF65-F5344CB8AC3E}">
        <p14:creationId xmlns:p14="http://schemas.microsoft.com/office/powerpoint/2010/main" val="299623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9144000" cy="897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3. </a:t>
            </a:r>
            <a:r>
              <a:rPr lang="en-US" dirty="0">
                <a:solidFill>
                  <a:schemeClr val="tx1"/>
                </a:solidFill>
              </a:rPr>
              <a:t>Compute probabilities of realizations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 Box 25">
            <a:extLst>
              <a:ext uri="{FF2B5EF4-FFF2-40B4-BE49-F238E27FC236}">
                <a16:creationId xmlns:a16="http://schemas.microsoft.com/office/drawing/2014/main" id="{772887EB-0F72-27C5-A759-F5167C4C4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65" y="4610220"/>
            <a:ext cx="289692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Bossomaier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, Barnett, 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Harre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, and 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Lizier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 – An Introduction to Transfer Entropy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972F17-C56B-C66D-E579-A3970705C989}"/>
              </a:ext>
            </a:extLst>
          </p:cNvPr>
          <p:cNvCxnSpPr>
            <a:cxnSpLocks/>
          </p:cNvCxnSpPr>
          <p:nvPr/>
        </p:nvCxnSpPr>
        <p:spPr>
          <a:xfrm>
            <a:off x="941293" y="3001222"/>
            <a:ext cx="703194" cy="0"/>
          </a:xfrm>
          <a:prstGeom prst="line">
            <a:avLst/>
          </a:prstGeom>
          <a:ln w="73025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FCF60A9-313E-EA2A-6EE7-0FB4C503DD95}"/>
              </a:ext>
            </a:extLst>
          </p:cNvPr>
          <p:cNvSpPr txBox="1"/>
          <p:nvPr/>
        </p:nvSpPr>
        <p:spPr>
          <a:xfrm>
            <a:off x="907282" y="3001222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time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C3E8D05-8DB7-C6AD-EB43-3BA644B8E83A}"/>
              </a:ext>
            </a:extLst>
          </p:cNvPr>
          <p:cNvSpPr/>
          <p:nvPr/>
        </p:nvSpPr>
        <p:spPr>
          <a:xfrm rot="185805">
            <a:off x="941293" y="1769313"/>
            <a:ext cx="7261411" cy="937305"/>
          </a:xfrm>
          <a:custGeom>
            <a:avLst/>
            <a:gdLst>
              <a:gd name="connsiteX0" fmla="*/ 0 w 7261411"/>
              <a:gd name="connsiteY0" fmla="*/ 935954 h 937305"/>
              <a:gd name="connsiteX1" fmla="*/ 439270 w 7261411"/>
              <a:gd name="connsiteY1" fmla="*/ 918025 h 937305"/>
              <a:gd name="connsiteX2" fmla="*/ 573741 w 7261411"/>
              <a:gd name="connsiteY2" fmla="*/ 801484 h 937305"/>
              <a:gd name="connsiteX3" fmla="*/ 806823 w 7261411"/>
              <a:gd name="connsiteY3" fmla="*/ 649084 h 937305"/>
              <a:gd name="connsiteX4" fmla="*/ 932329 w 7261411"/>
              <a:gd name="connsiteY4" fmla="*/ 729766 h 937305"/>
              <a:gd name="connsiteX5" fmla="*/ 1084729 w 7261411"/>
              <a:gd name="connsiteY5" fmla="*/ 828378 h 937305"/>
              <a:gd name="connsiteX6" fmla="*/ 1192306 w 7261411"/>
              <a:gd name="connsiteY6" fmla="*/ 684942 h 937305"/>
              <a:gd name="connsiteX7" fmla="*/ 1246094 w 7261411"/>
              <a:gd name="connsiteY7" fmla="*/ 505648 h 937305"/>
              <a:gd name="connsiteX8" fmla="*/ 1407458 w 7261411"/>
              <a:gd name="connsiteY8" fmla="*/ 200848 h 937305"/>
              <a:gd name="connsiteX9" fmla="*/ 1488141 w 7261411"/>
              <a:gd name="connsiteY9" fmla="*/ 218778 h 937305"/>
              <a:gd name="connsiteX10" fmla="*/ 1497106 w 7261411"/>
              <a:gd name="connsiteY10" fmla="*/ 424966 h 937305"/>
              <a:gd name="connsiteX11" fmla="*/ 1595717 w 7261411"/>
              <a:gd name="connsiteY11" fmla="*/ 532542 h 937305"/>
              <a:gd name="connsiteX12" fmla="*/ 1667435 w 7261411"/>
              <a:gd name="connsiteY12" fmla="*/ 595295 h 937305"/>
              <a:gd name="connsiteX13" fmla="*/ 1766047 w 7261411"/>
              <a:gd name="connsiteY13" fmla="*/ 532542 h 937305"/>
              <a:gd name="connsiteX14" fmla="*/ 1882588 w 7261411"/>
              <a:gd name="connsiteY14" fmla="*/ 200848 h 937305"/>
              <a:gd name="connsiteX15" fmla="*/ 1963270 w 7261411"/>
              <a:gd name="connsiteY15" fmla="*/ 120166 h 937305"/>
              <a:gd name="connsiteX16" fmla="*/ 1999129 w 7261411"/>
              <a:gd name="connsiteY16" fmla="*/ 281531 h 937305"/>
              <a:gd name="connsiteX17" fmla="*/ 2079811 w 7261411"/>
              <a:gd name="connsiteY17" fmla="*/ 649084 h 937305"/>
              <a:gd name="connsiteX18" fmla="*/ 2169458 w 7261411"/>
              <a:gd name="connsiteY18" fmla="*/ 837342 h 937305"/>
              <a:gd name="connsiteX19" fmla="*/ 2259106 w 7261411"/>
              <a:gd name="connsiteY19" fmla="*/ 864236 h 937305"/>
              <a:gd name="connsiteX20" fmla="*/ 2312894 w 7261411"/>
              <a:gd name="connsiteY20" fmla="*/ 747695 h 937305"/>
              <a:gd name="connsiteX21" fmla="*/ 2366682 w 7261411"/>
              <a:gd name="connsiteY21" fmla="*/ 505648 h 937305"/>
              <a:gd name="connsiteX22" fmla="*/ 2447364 w 7261411"/>
              <a:gd name="connsiteY22" fmla="*/ 487719 h 937305"/>
              <a:gd name="connsiteX23" fmla="*/ 2474258 w 7261411"/>
              <a:gd name="connsiteY23" fmla="*/ 649084 h 937305"/>
              <a:gd name="connsiteX24" fmla="*/ 2528047 w 7261411"/>
              <a:gd name="connsiteY24" fmla="*/ 720801 h 937305"/>
              <a:gd name="connsiteX25" fmla="*/ 2590800 w 7261411"/>
              <a:gd name="connsiteY25" fmla="*/ 505648 h 937305"/>
              <a:gd name="connsiteX26" fmla="*/ 2644588 w 7261411"/>
              <a:gd name="connsiteY26" fmla="*/ 218778 h 937305"/>
              <a:gd name="connsiteX27" fmla="*/ 2823882 w 7261411"/>
              <a:gd name="connsiteY27" fmla="*/ 66378 h 937305"/>
              <a:gd name="connsiteX28" fmla="*/ 2913529 w 7261411"/>
              <a:gd name="connsiteY28" fmla="*/ 424966 h 937305"/>
              <a:gd name="connsiteX29" fmla="*/ 2967317 w 7261411"/>
              <a:gd name="connsiteY29" fmla="*/ 738731 h 937305"/>
              <a:gd name="connsiteX30" fmla="*/ 3110753 w 7261411"/>
              <a:gd name="connsiteY30" fmla="*/ 864236 h 937305"/>
              <a:gd name="connsiteX31" fmla="*/ 3307976 w 7261411"/>
              <a:gd name="connsiteY31" fmla="*/ 810448 h 937305"/>
              <a:gd name="connsiteX32" fmla="*/ 3397623 w 7261411"/>
              <a:gd name="connsiteY32" fmla="*/ 559436 h 937305"/>
              <a:gd name="connsiteX33" fmla="*/ 3478306 w 7261411"/>
              <a:gd name="connsiteY33" fmla="*/ 631154 h 937305"/>
              <a:gd name="connsiteX34" fmla="*/ 3505200 w 7261411"/>
              <a:gd name="connsiteY34" fmla="*/ 756660 h 937305"/>
              <a:gd name="connsiteX35" fmla="*/ 3567953 w 7261411"/>
              <a:gd name="connsiteY35" fmla="*/ 550472 h 937305"/>
              <a:gd name="connsiteX36" fmla="*/ 3630706 w 7261411"/>
              <a:gd name="connsiteY36" fmla="*/ 667013 h 937305"/>
              <a:gd name="connsiteX37" fmla="*/ 3711388 w 7261411"/>
              <a:gd name="connsiteY37" fmla="*/ 568401 h 937305"/>
              <a:gd name="connsiteX38" fmla="*/ 3792070 w 7261411"/>
              <a:gd name="connsiteY38" fmla="*/ 693907 h 937305"/>
              <a:gd name="connsiteX39" fmla="*/ 3863788 w 7261411"/>
              <a:gd name="connsiteY39" fmla="*/ 586331 h 937305"/>
              <a:gd name="connsiteX40" fmla="*/ 3944470 w 7261411"/>
              <a:gd name="connsiteY40" fmla="*/ 693907 h 937305"/>
              <a:gd name="connsiteX41" fmla="*/ 4025153 w 7261411"/>
              <a:gd name="connsiteY41" fmla="*/ 496684 h 937305"/>
              <a:gd name="connsiteX42" fmla="*/ 4168588 w 7261411"/>
              <a:gd name="connsiteY42" fmla="*/ 129131 h 937305"/>
              <a:gd name="connsiteX43" fmla="*/ 4303058 w 7261411"/>
              <a:gd name="connsiteY43" fmla="*/ 326354 h 937305"/>
              <a:gd name="connsiteX44" fmla="*/ 4509247 w 7261411"/>
              <a:gd name="connsiteY44" fmla="*/ 398072 h 937305"/>
              <a:gd name="connsiteX45" fmla="*/ 4670611 w 7261411"/>
              <a:gd name="connsiteY45" fmla="*/ 416001 h 937305"/>
              <a:gd name="connsiteX46" fmla="*/ 4840941 w 7261411"/>
              <a:gd name="connsiteY46" fmla="*/ 541507 h 937305"/>
              <a:gd name="connsiteX47" fmla="*/ 4930588 w 7261411"/>
              <a:gd name="connsiteY47" fmla="*/ 765625 h 937305"/>
              <a:gd name="connsiteX48" fmla="*/ 5163670 w 7261411"/>
              <a:gd name="connsiteY48" fmla="*/ 774589 h 937305"/>
              <a:gd name="connsiteX49" fmla="*/ 5360894 w 7261411"/>
              <a:gd name="connsiteY49" fmla="*/ 622189 h 937305"/>
              <a:gd name="connsiteX50" fmla="*/ 5522258 w 7261411"/>
              <a:gd name="connsiteY50" fmla="*/ 541507 h 937305"/>
              <a:gd name="connsiteX51" fmla="*/ 5602941 w 7261411"/>
              <a:gd name="connsiteY51" fmla="*/ 631154 h 937305"/>
              <a:gd name="connsiteX52" fmla="*/ 5665694 w 7261411"/>
              <a:gd name="connsiteY52" fmla="*/ 541507 h 937305"/>
              <a:gd name="connsiteX53" fmla="*/ 5719482 w 7261411"/>
              <a:gd name="connsiteY53" fmla="*/ 353248 h 937305"/>
              <a:gd name="connsiteX54" fmla="*/ 5862917 w 7261411"/>
              <a:gd name="connsiteY54" fmla="*/ 156025 h 937305"/>
              <a:gd name="connsiteX55" fmla="*/ 5934635 w 7261411"/>
              <a:gd name="connsiteY55" fmla="*/ 460825 h 937305"/>
              <a:gd name="connsiteX56" fmla="*/ 6006353 w 7261411"/>
              <a:gd name="connsiteY56" fmla="*/ 711836 h 937305"/>
              <a:gd name="connsiteX57" fmla="*/ 6096000 w 7261411"/>
              <a:gd name="connsiteY57" fmla="*/ 756660 h 937305"/>
              <a:gd name="connsiteX58" fmla="*/ 6158753 w 7261411"/>
              <a:gd name="connsiteY58" fmla="*/ 577366 h 937305"/>
              <a:gd name="connsiteX59" fmla="*/ 6248400 w 7261411"/>
              <a:gd name="connsiteY59" fmla="*/ 380142 h 937305"/>
              <a:gd name="connsiteX60" fmla="*/ 6311153 w 7261411"/>
              <a:gd name="connsiteY60" fmla="*/ 586331 h 937305"/>
              <a:gd name="connsiteX61" fmla="*/ 6382870 w 7261411"/>
              <a:gd name="connsiteY61" fmla="*/ 523578 h 937305"/>
              <a:gd name="connsiteX62" fmla="*/ 6427694 w 7261411"/>
              <a:gd name="connsiteY62" fmla="*/ 353248 h 937305"/>
              <a:gd name="connsiteX63" fmla="*/ 6517341 w 7261411"/>
              <a:gd name="connsiteY63" fmla="*/ 407036 h 937305"/>
              <a:gd name="connsiteX64" fmla="*/ 6598023 w 7261411"/>
              <a:gd name="connsiteY64" fmla="*/ 586331 h 937305"/>
              <a:gd name="connsiteX65" fmla="*/ 6687670 w 7261411"/>
              <a:gd name="connsiteY65" fmla="*/ 496684 h 937305"/>
              <a:gd name="connsiteX66" fmla="*/ 6777317 w 7261411"/>
              <a:gd name="connsiteY66" fmla="*/ 200848 h 937305"/>
              <a:gd name="connsiteX67" fmla="*/ 6884894 w 7261411"/>
              <a:gd name="connsiteY67" fmla="*/ 227742 h 937305"/>
              <a:gd name="connsiteX68" fmla="*/ 6947647 w 7261411"/>
              <a:gd name="connsiteY68" fmla="*/ 39484 h 937305"/>
              <a:gd name="connsiteX69" fmla="*/ 7010400 w 7261411"/>
              <a:gd name="connsiteY69" fmla="*/ 57413 h 937305"/>
              <a:gd name="connsiteX70" fmla="*/ 7117976 w 7261411"/>
              <a:gd name="connsiteY70" fmla="*/ 631154 h 937305"/>
              <a:gd name="connsiteX71" fmla="*/ 7261411 w 7261411"/>
              <a:gd name="connsiteY71" fmla="*/ 675978 h 937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261411" h="937305">
                <a:moveTo>
                  <a:pt x="0" y="935954"/>
                </a:moveTo>
                <a:cubicBezTo>
                  <a:pt x="171823" y="938195"/>
                  <a:pt x="343647" y="940437"/>
                  <a:pt x="439270" y="918025"/>
                </a:cubicBezTo>
                <a:cubicBezTo>
                  <a:pt x="534893" y="895613"/>
                  <a:pt x="512482" y="846307"/>
                  <a:pt x="573741" y="801484"/>
                </a:cubicBezTo>
                <a:cubicBezTo>
                  <a:pt x="635000" y="756661"/>
                  <a:pt x="747058" y="661037"/>
                  <a:pt x="806823" y="649084"/>
                </a:cubicBezTo>
                <a:cubicBezTo>
                  <a:pt x="866588" y="637131"/>
                  <a:pt x="932329" y="729766"/>
                  <a:pt x="932329" y="729766"/>
                </a:cubicBezTo>
                <a:cubicBezTo>
                  <a:pt x="978647" y="759648"/>
                  <a:pt x="1041400" y="835849"/>
                  <a:pt x="1084729" y="828378"/>
                </a:cubicBezTo>
                <a:cubicBezTo>
                  <a:pt x="1128058" y="820907"/>
                  <a:pt x="1165412" y="738730"/>
                  <a:pt x="1192306" y="684942"/>
                </a:cubicBezTo>
                <a:cubicBezTo>
                  <a:pt x="1219200" y="631154"/>
                  <a:pt x="1210235" y="586330"/>
                  <a:pt x="1246094" y="505648"/>
                </a:cubicBezTo>
                <a:cubicBezTo>
                  <a:pt x="1281953" y="424966"/>
                  <a:pt x="1367117" y="248660"/>
                  <a:pt x="1407458" y="200848"/>
                </a:cubicBezTo>
                <a:cubicBezTo>
                  <a:pt x="1447799" y="153036"/>
                  <a:pt x="1473200" y="181425"/>
                  <a:pt x="1488141" y="218778"/>
                </a:cubicBezTo>
                <a:cubicBezTo>
                  <a:pt x="1503082" y="256131"/>
                  <a:pt x="1479177" y="372672"/>
                  <a:pt x="1497106" y="424966"/>
                </a:cubicBezTo>
                <a:cubicBezTo>
                  <a:pt x="1515035" y="477260"/>
                  <a:pt x="1567329" y="504154"/>
                  <a:pt x="1595717" y="532542"/>
                </a:cubicBezTo>
                <a:cubicBezTo>
                  <a:pt x="1624105" y="560930"/>
                  <a:pt x="1639047" y="595295"/>
                  <a:pt x="1667435" y="595295"/>
                </a:cubicBezTo>
                <a:cubicBezTo>
                  <a:pt x="1695823" y="595295"/>
                  <a:pt x="1730188" y="598283"/>
                  <a:pt x="1766047" y="532542"/>
                </a:cubicBezTo>
                <a:cubicBezTo>
                  <a:pt x="1801906" y="466801"/>
                  <a:pt x="1849717" y="269577"/>
                  <a:pt x="1882588" y="200848"/>
                </a:cubicBezTo>
                <a:cubicBezTo>
                  <a:pt x="1915459" y="132119"/>
                  <a:pt x="1943847" y="106719"/>
                  <a:pt x="1963270" y="120166"/>
                </a:cubicBezTo>
                <a:cubicBezTo>
                  <a:pt x="1982694" y="133613"/>
                  <a:pt x="1979706" y="193378"/>
                  <a:pt x="1999129" y="281531"/>
                </a:cubicBezTo>
                <a:cubicBezTo>
                  <a:pt x="2018552" y="369684"/>
                  <a:pt x="2051423" y="556449"/>
                  <a:pt x="2079811" y="649084"/>
                </a:cubicBezTo>
                <a:cubicBezTo>
                  <a:pt x="2108199" y="741719"/>
                  <a:pt x="2139576" y="801483"/>
                  <a:pt x="2169458" y="837342"/>
                </a:cubicBezTo>
                <a:cubicBezTo>
                  <a:pt x="2199341" y="873201"/>
                  <a:pt x="2235200" y="879177"/>
                  <a:pt x="2259106" y="864236"/>
                </a:cubicBezTo>
                <a:cubicBezTo>
                  <a:pt x="2283012" y="849295"/>
                  <a:pt x="2294965" y="807460"/>
                  <a:pt x="2312894" y="747695"/>
                </a:cubicBezTo>
                <a:cubicBezTo>
                  <a:pt x="2330823" y="687930"/>
                  <a:pt x="2344270" y="548977"/>
                  <a:pt x="2366682" y="505648"/>
                </a:cubicBezTo>
                <a:cubicBezTo>
                  <a:pt x="2389094" y="462319"/>
                  <a:pt x="2429435" y="463813"/>
                  <a:pt x="2447364" y="487719"/>
                </a:cubicBezTo>
                <a:cubicBezTo>
                  <a:pt x="2465293" y="511625"/>
                  <a:pt x="2460811" y="610237"/>
                  <a:pt x="2474258" y="649084"/>
                </a:cubicBezTo>
                <a:cubicBezTo>
                  <a:pt x="2487705" y="687931"/>
                  <a:pt x="2508623" y="744707"/>
                  <a:pt x="2528047" y="720801"/>
                </a:cubicBezTo>
                <a:cubicBezTo>
                  <a:pt x="2547471" y="696895"/>
                  <a:pt x="2571377" y="589318"/>
                  <a:pt x="2590800" y="505648"/>
                </a:cubicBezTo>
                <a:cubicBezTo>
                  <a:pt x="2610223" y="421978"/>
                  <a:pt x="2605741" y="291990"/>
                  <a:pt x="2644588" y="218778"/>
                </a:cubicBezTo>
                <a:cubicBezTo>
                  <a:pt x="2683435" y="145566"/>
                  <a:pt x="2779059" y="32013"/>
                  <a:pt x="2823882" y="66378"/>
                </a:cubicBezTo>
                <a:cubicBezTo>
                  <a:pt x="2868706" y="100743"/>
                  <a:pt x="2889623" y="312907"/>
                  <a:pt x="2913529" y="424966"/>
                </a:cubicBezTo>
                <a:cubicBezTo>
                  <a:pt x="2937435" y="537025"/>
                  <a:pt x="2934446" y="665519"/>
                  <a:pt x="2967317" y="738731"/>
                </a:cubicBezTo>
                <a:cubicBezTo>
                  <a:pt x="3000188" y="811943"/>
                  <a:pt x="3053977" y="852283"/>
                  <a:pt x="3110753" y="864236"/>
                </a:cubicBezTo>
                <a:cubicBezTo>
                  <a:pt x="3167529" y="876189"/>
                  <a:pt x="3260164" y="861248"/>
                  <a:pt x="3307976" y="810448"/>
                </a:cubicBezTo>
                <a:cubicBezTo>
                  <a:pt x="3355788" y="759648"/>
                  <a:pt x="3369235" y="589318"/>
                  <a:pt x="3397623" y="559436"/>
                </a:cubicBezTo>
                <a:cubicBezTo>
                  <a:pt x="3426011" y="529554"/>
                  <a:pt x="3460377" y="598283"/>
                  <a:pt x="3478306" y="631154"/>
                </a:cubicBezTo>
                <a:cubicBezTo>
                  <a:pt x="3496235" y="664025"/>
                  <a:pt x="3490259" y="770107"/>
                  <a:pt x="3505200" y="756660"/>
                </a:cubicBezTo>
                <a:cubicBezTo>
                  <a:pt x="3520141" y="743213"/>
                  <a:pt x="3547035" y="565413"/>
                  <a:pt x="3567953" y="550472"/>
                </a:cubicBezTo>
                <a:cubicBezTo>
                  <a:pt x="3588871" y="535531"/>
                  <a:pt x="3606800" y="664025"/>
                  <a:pt x="3630706" y="667013"/>
                </a:cubicBezTo>
                <a:cubicBezTo>
                  <a:pt x="3654612" y="670001"/>
                  <a:pt x="3684494" y="563919"/>
                  <a:pt x="3711388" y="568401"/>
                </a:cubicBezTo>
                <a:cubicBezTo>
                  <a:pt x="3738282" y="572883"/>
                  <a:pt x="3766670" y="690919"/>
                  <a:pt x="3792070" y="693907"/>
                </a:cubicBezTo>
                <a:cubicBezTo>
                  <a:pt x="3817470" y="696895"/>
                  <a:pt x="3838388" y="586331"/>
                  <a:pt x="3863788" y="586331"/>
                </a:cubicBezTo>
                <a:cubicBezTo>
                  <a:pt x="3889188" y="586331"/>
                  <a:pt x="3917576" y="708848"/>
                  <a:pt x="3944470" y="693907"/>
                </a:cubicBezTo>
                <a:cubicBezTo>
                  <a:pt x="3971364" y="678966"/>
                  <a:pt x="3987800" y="590813"/>
                  <a:pt x="4025153" y="496684"/>
                </a:cubicBezTo>
                <a:cubicBezTo>
                  <a:pt x="4062506" y="402555"/>
                  <a:pt x="4122271" y="157519"/>
                  <a:pt x="4168588" y="129131"/>
                </a:cubicBezTo>
                <a:cubicBezTo>
                  <a:pt x="4214906" y="100743"/>
                  <a:pt x="4246282" y="281530"/>
                  <a:pt x="4303058" y="326354"/>
                </a:cubicBezTo>
                <a:cubicBezTo>
                  <a:pt x="4359835" y="371177"/>
                  <a:pt x="4447988" y="383131"/>
                  <a:pt x="4509247" y="398072"/>
                </a:cubicBezTo>
                <a:cubicBezTo>
                  <a:pt x="4570506" y="413013"/>
                  <a:pt x="4615329" y="392095"/>
                  <a:pt x="4670611" y="416001"/>
                </a:cubicBezTo>
                <a:cubicBezTo>
                  <a:pt x="4725893" y="439907"/>
                  <a:pt x="4797612" y="483236"/>
                  <a:pt x="4840941" y="541507"/>
                </a:cubicBezTo>
                <a:cubicBezTo>
                  <a:pt x="4884270" y="599778"/>
                  <a:pt x="4876800" y="726778"/>
                  <a:pt x="4930588" y="765625"/>
                </a:cubicBezTo>
                <a:cubicBezTo>
                  <a:pt x="4984376" y="804472"/>
                  <a:pt x="5091952" y="798495"/>
                  <a:pt x="5163670" y="774589"/>
                </a:cubicBezTo>
                <a:cubicBezTo>
                  <a:pt x="5235388" y="750683"/>
                  <a:pt x="5301129" y="661036"/>
                  <a:pt x="5360894" y="622189"/>
                </a:cubicBezTo>
                <a:cubicBezTo>
                  <a:pt x="5420659" y="583342"/>
                  <a:pt x="5481917" y="540013"/>
                  <a:pt x="5522258" y="541507"/>
                </a:cubicBezTo>
                <a:cubicBezTo>
                  <a:pt x="5562599" y="543001"/>
                  <a:pt x="5579035" y="631154"/>
                  <a:pt x="5602941" y="631154"/>
                </a:cubicBezTo>
                <a:cubicBezTo>
                  <a:pt x="5626847" y="631154"/>
                  <a:pt x="5646271" y="587825"/>
                  <a:pt x="5665694" y="541507"/>
                </a:cubicBezTo>
                <a:cubicBezTo>
                  <a:pt x="5685117" y="495189"/>
                  <a:pt x="5686612" y="417495"/>
                  <a:pt x="5719482" y="353248"/>
                </a:cubicBezTo>
                <a:cubicBezTo>
                  <a:pt x="5752352" y="289001"/>
                  <a:pt x="5827058" y="138095"/>
                  <a:pt x="5862917" y="156025"/>
                </a:cubicBezTo>
                <a:cubicBezTo>
                  <a:pt x="5898776" y="173954"/>
                  <a:pt x="5910729" y="368190"/>
                  <a:pt x="5934635" y="460825"/>
                </a:cubicBezTo>
                <a:cubicBezTo>
                  <a:pt x="5958541" y="553460"/>
                  <a:pt x="5979459" y="662530"/>
                  <a:pt x="6006353" y="711836"/>
                </a:cubicBezTo>
                <a:cubicBezTo>
                  <a:pt x="6033247" y="761142"/>
                  <a:pt x="6070600" y="779072"/>
                  <a:pt x="6096000" y="756660"/>
                </a:cubicBezTo>
                <a:cubicBezTo>
                  <a:pt x="6121400" y="734248"/>
                  <a:pt x="6133353" y="640119"/>
                  <a:pt x="6158753" y="577366"/>
                </a:cubicBezTo>
                <a:cubicBezTo>
                  <a:pt x="6184153" y="514613"/>
                  <a:pt x="6223000" y="378648"/>
                  <a:pt x="6248400" y="380142"/>
                </a:cubicBezTo>
                <a:cubicBezTo>
                  <a:pt x="6273800" y="381636"/>
                  <a:pt x="6288741" y="562425"/>
                  <a:pt x="6311153" y="586331"/>
                </a:cubicBezTo>
                <a:cubicBezTo>
                  <a:pt x="6333565" y="610237"/>
                  <a:pt x="6363447" y="562425"/>
                  <a:pt x="6382870" y="523578"/>
                </a:cubicBezTo>
                <a:cubicBezTo>
                  <a:pt x="6402293" y="484731"/>
                  <a:pt x="6405282" y="372672"/>
                  <a:pt x="6427694" y="353248"/>
                </a:cubicBezTo>
                <a:cubicBezTo>
                  <a:pt x="6450106" y="333824"/>
                  <a:pt x="6488953" y="368189"/>
                  <a:pt x="6517341" y="407036"/>
                </a:cubicBezTo>
                <a:cubicBezTo>
                  <a:pt x="6545729" y="445883"/>
                  <a:pt x="6569635" y="571390"/>
                  <a:pt x="6598023" y="586331"/>
                </a:cubicBezTo>
                <a:cubicBezTo>
                  <a:pt x="6626411" y="601272"/>
                  <a:pt x="6657788" y="560931"/>
                  <a:pt x="6687670" y="496684"/>
                </a:cubicBezTo>
                <a:cubicBezTo>
                  <a:pt x="6717552" y="432437"/>
                  <a:pt x="6744446" y="245672"/>
                  <a:pt x="6777317" y="200848"/>
                </a:cubicBezTo>
                <a:cubicBezTo>
                  <a:pt x="6810188" y="156024"/>
                  <a:pt x="6856506" y="254636"/>
                  <a:pt x="6884894" y="227742"/>
                </a:cubicBezTo>
                <a:cubicBezTo>
                  <a:pt x="6913282" y="200848"/>
                  <a:pt x="6926729" y="67872"/>
                  <a:pt x="6947647" y="39484"/>
                </a:cubicBezTo>
                <a:cubicBezTo>
                  <a:pt x="6968565" y="11096"/>
                  <a:pt x="6982012" y="-41199"/>
                  <a:pt x="7010400" y="57413"/>
                </a:cubicBezTo>
                <a:cubicBezTo>
                  <a:pt x="7038788" y="156025"/>
                  <a:pt x="7076141" y="528060"/>
                  <a:pt x="7117976" y="631154"/>
                </a:cubicBezTo>
                <a:cubicBezTo>
                  <a:pt x="7159811" y="734248"/>
                  <a:pt x="7210611" y="705113"/>
                  <a:pt x="7261411" y="67597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Google Shape;142;p24">
            <a:extLst>
              <a:ext uri="{FF2B5EF4-FFF2-40B4-BE49-F238E27FC236}">
                <a16:creationId xmlns:a16="http://schemas.microsoft.com/office/drawing/2014/main" id="{A6F57FA6-6463-64C7-388D-C5BC2F759269}"/>
              </a:ext>
            </a:extLst>
          </p:cNvPr>
          <p:cNvSpPr txBox="1">
            <a:spLocks/>
          </p:cNvSpPr>
          <p:nvPr/>
        </p:nvSpPr>
        <p:spPr>
          <a:xfrm>
            <a:off x="1609268" y="899928"/>
            <a:ext cx="5925460" cy="52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Alternatively, one could symbolize the dynamics of a time series</a:t>
            </a:r>
          </a:p>
        </p:txBody>
      </p:sp>
      <p:sp>
        <p:nvSpPr>
          <p:cNvPr id="46" name="Google Shape;142;p24">
            <a:extLst>
              <a:ext uri="{FF2B5EF4-FFF2-40B4-BE49-F238E27FC236}">
                <a16:creationId xmlns:a16="http://schemas.microsoft.com/office/drawing/2014/main" id="{13192EAC-F505-66FA-1371-3C7233B84A6D}"/>
              </a:ext>
            </a:extLst>
          </p:cNvPr>
          <p:cNvSpPr txBox="1">
            <a:spLocks/>
          </p:cNvSpPr>
          <p:nvPr/>
        </p:nvSpPr>
        <p:spPr>
          <a:xfrm>
            <a:off x="1422612" y="3377370"/>
            <a:ext cx="6298772" cy="85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Trade-off: </a:t>
            </a:r>
          </a:p>
          <a:p>
            <a:pPr marL="0" indent="0"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More symbols would better capture the dynamics of a time series </a:t>
            </a:r>
          </a:p>
          <a:p>
            <a:pPr marL="0" indent="0"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More symbols would compromise the estimation of probability mass functions</a:t>
            </a:r>
          </a:p>
          <a:p>
            <a:pPr marL="0" indent="0">
              <a:spcAft>
                <a:spcPts val="1600"/>
              </a:spcAft>
              <a:buNone/>
            </a:pPr>
            <a:endParaRPr lang="en-US" dirty="0">
              <a:solidFill>
                <a:schemeClr val="bg2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marL="0" indent="0">
              <a:spcAft>
                <a:spcPts val="1600"/>
              </a:spcAft>
              <a:buFont typeface="Montserrat"/>
              <a:buNone/>
            </a:pPr>
            <a:endParaRPr lang="en-US" dirty="0">
              <a:solidFill>
                <a:schemeClr val="bg2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868ECD-9038-E78B-8E4D-0745F0153E4A}"/>
              </a:ext>
            </a:extLst>
          </p:cNvPr>
          <p:cNvGrpSpPr/>
          <p:nvPr/>
        </p:nvGrpSpPr>
        <p:grpSpPr>
          <a:xfrm>
            <a:off x="2330823" y="1645920"/>
            <a:ext cx="5715800" cy="1084630"/>
            <a:chOff x="2330823" y="1645920"/>
            <a:chExt cx="5715800" cy="1084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EBDCA5-425D-3D06-4C77-93214C1BB958}"/>
                </a:ext>
              </a:extLst>
            </p:cNvPr>
            <p:cNvSpPr/>
            <p:nvPr/>
          </p:nvSpPr>
          <p:spPr>
            <a:xfrm>
              <a:off x="2330823" y="1645920"/>
              <a:ext cx="197223" cy="1084630"/>
            </a:xfrm>
            <a:prstGeom prst="rect">
              <a:avLst/>
            </a:prstGeom>
            <a:solidFill>
              <a:schemeClr val="tx1"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BBEEB9-AD93-DC29-8803-28478A421C1E}"/>
                </a:ext>
              </a:extLst>
            </p:cNvPr>
            <p:cNvSpPr/>
            <p:nvPr/>
          </p:nvSpPr>
          <p:spPr>
            <a:xfrm>
              <a:off x="3711384" y="1645920"/>
              <a:ext cx="197223" cy="1084630"/>
            </a:xfrm>
            <a:prstGeom prst="rect">
              <a:avLst/>
            </a:prstGeom>
            <a:solidFill>
              <a:schemeClr val="tx1"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60E2EF6-C1FC-2354-86C8-652C5907B698}"/>
                </a:ext>
              </a:extLst>
            </p:cNvPr>
            <p:cNvSpPr/>
            <p:nvPr/>
          </p:nvSpPr>
          <p:spPr>
            <a:xfrm>
              <a:off x="5086684" y="1645920"/>
              <a:ext cx="201168" cy="1084630"/>
            </a:xfrm>
            <a:prstGeom prst="rect">
              <a:avLst/>
            </a:prstGeom>
            <a:solidFill>
              <a:schemeClr val="tx1"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03857C2-D4F2-8ACA-2EB8-7E9149E6DC14}"/>
                </a:ext>
              </a:extLst>
            </p:cNvPr>
            <p:cNvSpPr/>
            <p:nvPr/>
          </p:nvSpPr>
          <p:spPr>
            <a:xfrm>
              <a:off x="6668757" y="1645920"/>
              <a:ext cx="197223" cy="1084630"/>
            </a:xfrm>
            <a:prstGeom prst="rect">
              <a:avLst/>
            </a:prstGeom>
            <a:solidFill>
              <a:schemeClr val="tx1"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2AD2FC8-911C-5930-DABE-6A07208A182D}"/>
                </a:ext>
              </a:extLst>
            </p:cNvPr>
            <p:cNvSpPr/>
            <p:nvPr/>
          </p:nvSpPr>
          <p:spPr>
            <a:xfrm>
              <a:off x="7060140" y="1645920"/>
              <a:ext cx="197223" cy="1084630"/>
            </a:xfrm>
            <a:prstGeom prst="rect">
              <a:avLst/>
            </a:prstGeom>
            <a:solidFill>
              <a:schemeClr val="tx1"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0BE4236-4D37-4238-477C-4AFD91819C1F}"/>
                </a:ext>
              </a:extLst>
            </p:cNvPr>
            <p:cNvSpPr/>
            <p:nvPr/>
          </p:nvSpPr>
          <p:spPr>
            <a:xfrm>
              <a:off x="7257363" y="1645920"/>
              <a:ext cx="197223" cy="1084630"/>
            </a:xfrm>
            <a:prstGeom prst="rect">
              <a:avLst/>
            </a:prstGeom>
            <a:solidFill>
              <a:schemeClr val="tx1"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C4C5C5B-CEE3-0008-10FA-55348961ABE8}"/>
                </a:ext>
              </a:extLst>
            </p:cNvPr>
            <p:cNvSpPr/>
            <p:nvPr/>
          </p:nvSpPr>
          <p:spPr>
            <a:xfrm>
              <a:off x="7849400" y="1645920"/>
              <a:ext cx="197223" cy="1084630"/>
            </a:xfrm>
            <a:prstGeom prst="rect">
              <a:avLst/>
            </a:prstGeom>
            <a:solidFill>
              <a:schemeClr val="tx1"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372BB5-2E90-0930-D46E-7C3EAE7D2C6D}"/>
              </a:ext>
            </a:extLst>
          </p:cNvPr>
          <p:cNvGrpSpPr/>
          <p:nvPr/>
        </p:nvGrpSpPr>
        <p:grpSpPr>
          <a:xfrm>
            <a:off x="1941141" y="1642405"/>
            <a:ext cx="5723289" cy="1088145"/>
            <a:chOff x="1941141" y="1642405"/>
            <a:chExt cx="5723289" cy="108814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FABAD7-A656-A086-6290-85879EA8046E}"/>
                </a:ext>
              </a:extLst>
            </p:cNvPr>
            <p:cNvSpPr/>
            <p:nvPr/>
          </p:nvSpPr>
          <p:spPr>
            <a:xfrm>
              <a:off x="1941141" y="1645919"/>
              <a:ext cx="193791" cy="1081116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79609D-D6CB-8DFD-AC75-9437DEAB151A}"/>
                </a:ext>
              </a:extLst>
            </p:cNvPr>
            <p:cNvSpPr/>
            <p:nvPr/>
          </p:nvSpPr>
          <p:spPr>
            <a:xfrm>
              <a:off x="2528046" y="1645920"/>
              <a:ext cx="218349" cy="1084630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68889-127D-434C-3A0F-3BFC480754EF}"/>
                </a:ext>
              </a:extLst>
            </p:cNvPr>
            <p:cNvSpPr/>
            <p:nvPr/>
          </p:nvSpPr>
          <p:spPr>
            <a:xfrm>
              <a:off x="3119715" y="1645920"/>
              <a:ext cx="200286" cy="1084630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B332C8-BC4B-124E-6554-32A22FD6F16E}"/>
                </a:ext>
              </a:extLst>
            </p:cNvPr>
            <p:cNvSpPr/>
            <p:nvPr/>
          </p:nvSpPr>
          <p:spPr>
            <a:xfrm>
              <a:off x="3321333" y="1645920"/>
              <a:ext cx="191307" cy="1084630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25966D-0C10-2719-D0C2-0F08DFBE4BDD}"/>
                </a:ext>
              </a:extLst>
            </p:cNvPr>
            <p:cNvSpPr/>
            <p:nvPr/>
          </p:nvSpPr>
          <p:spPr>
            <a:xfrm>
              <a:off x="6474597" y="1645919"/>
              <a:ext cx="218349" cy="1084630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FE262BA-DE15-DB9B-1319-85E12E328746}"/>
                </a:ext>
              </a:extLst>
            </p:cNvPr>
            <p:cNvSpPr/>
            <p:nvPr/>
          </p:nvSpPr>
          <p:spPr>
            <a:xfrm>
              <a:off x="6857996" y="1642405"/>
              <a:ext cx="218349" cy="1084630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6B5E51E-DCEE-77A5-E0CD-4A3B537B7A02}"/>
                </a:ext>
              </a:extLst>
            </p:cNvPr>
            <p:cNvSpPr/>
            <p:nvPr/>
          </p:nvSpPr>
          <p:spPr>
            <a:xfrm>
              <a:off x="7446081" y="1642405"/>
              <a:ext cx="218349" cy="1084630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6E19F2-4B45-F199-D650-0FE69C6F7357}"/>
              </a:ext>
            </a:extLst>
          </p:cNvPr>
          <p:cNvGrpSpPr/>
          <p:nvPr/>
        </p:nvGrpSpPr>
        <p:grpSpPr>
          <a:xfrm>
            <a:off x="907283" y="1643681"/>
            <a:ext cx="7336563" cy="1086869"/>
            <a:chOff x="907283" y="1643681"/>
            <a:chExt cx="7336563" cy="10868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8AC016-08DE-1D27-8406-A654FD341339}"/>
                </a:ext>
              </a:extLst>
            </p:cNvPr>
            <p:cNvSpPr/>
            <p:nvPr/>
          </p:nvSpPr>
          <p:spPr>
            <a:xfrm>
              <a:off x="2133600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52A0912-BFE3-6EDB-E6C0-E4FD74023955}"/>
                </a:ext>
              </a:extLst>
            </p:cNvPr>
            <p:cNvSpPr/>
            <p:nvPr/>
          </p:nvSpPr>
          <p:spPr>
            <a:xfrm>
              <a:off x="2746395" y="1645920"/>
              <a:ext cx="176097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E03C748-BCF6-0D2B-4F91-9C3E48CE0BCB}"/>
                </a:ext>
              </a:extLst>
            </p:cNvPr>
            <p:cNvSpPr/>
            <p:nvPr/>
          </p:nvSpPr>
          <p:spPr>
            <a:xfrm>
              <a:off x="2922492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D9E409C-8DB7-E23F-743E-837A72510153}"/>
                </a:ext>
              </a:extLst>
            </p:cNvPr>
            <p:cNvSpPr/>
            <p:nvPr/>
          </p:nvSpPr>
          <p:spPr>
            <a:xfrm>
              <a:off x="3514161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9FD2E1-9439-1469-C78A-13D0CF7F717A}"/>
                </a:ext>
              </a:extLst>
            </p:cNvPr>
            <p:cNvSpPr/>
            <p:nvPr/>
          </p:nvSpPr>
          <p:spPr>
            <a:xfrm>
              <a:off x="3908607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A04316-19D4-9EEC-582B-6746DFCD6994}"/>
                </a:ext>
              </a:extLst>
            </p:cNvPr>
            <p:cNvSpPr/>
            <p:nvPr/>
          </p:nvSpPr>
          <p:spPr>
            <a:xfrm>
              <a:off x="4105830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ABBB8EE-A07D-B6BB-27AB-29593C44BDD5}"/>
                </a:ext>
              </a:extLst>
            </p:cNvPr>
            <p:cNvSpPr/>
            <p:nvPr/>
          </p:nvSpPr>
          <p:spPr>
            <a:xfrm>
              <a:off x="4303053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840EFB-9314-448F-F932-D77DC91167F3}"/>
                </a:ext>
              </a:extLst>
            </p:cNvPr>
            <p:cNvSpPr/>
            <p:nvPr/>
          </p:nvSpPr>
          <p:spPr>
            <a:xfrm>
              <a:off x="4500276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1D3357F-36DD-5C91-6F08-5020CC2E7695}"/>
                </a:ext>
              </a:extLst>
            </p:cNvPr>
            <p:cNvSpPr/>
            <p:nvPr/>
          </p:nvSpPr>
          <p:spPr>
            <a:xfrm>
              <a:off x="4696667" y="1645920"/>
              <a:ext cx="196236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DF14BF-DDDB-03B8-A686-709EF61F7064}"/>
                </a:ext>
              </a:extLst>
            </p:cNvPr>
            <p:cNvSpPr/>
            <p:nvPr/>
          </p:nvSpPr>
          <p:spPr>
            <a:xfrm>
              <a:off x="4892040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5CDB42-EEC6-6880-8AF6-8784E263528E}"/>
                </a:ext>
              </a:extLst>
            </p:cNvPr>
            <p:cNvSpPr/>
            <p:nvPr/>
          </p:nvSpPr>
          <p:spPr>
            <a:xfrm>
              <a:off x="5287828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B1BF4AE-196F-21AF-6AB0-2E214F1D3A21}"/>
                </a:ext>
              </a:extLst>
            </p:cNvPr>
            <p:cNvSpPr/>
            <p:nvPr/>
          </p:nvSpPr>
          <p:spPr>
            <a:xfrm>
              <a:off x="5485051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5D0D16-0BBA-6856-0965-A2B2306481D3}"/>
                </a:ext>
              </a:extLst>
            </p:cNvPr>
            <p:cNvSpPr/>
            <p:nvPr/>
          </p:nvSpPr>
          <p:spPr>
            <a:xfrm>
              <a:off x="5682274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E40AEBF-2EA1-D21B-9C03-ABBAB740684E}"/>
                </a:ext>
              </a:extLst>
            </p:cNvPr>
            <p:cNvSpPr/>
            <p:nvPr/>
          </p:nvSpPr>
          <p:spPr>
            <a:xfrm>
              <a:off x="5879497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8277E02-E49D-6EEB-FCC4-32DFA4BF7092}"/>
                </a:ext>
              </a:extLst>
            </p:cNvPr>
            <p:cNvSpPr/>
            <p:nvPr/>
          </p:nvSpPr>
          <p:spPr>
            <a:xfrm>
              <a:off x="6076720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82E9E9B-75B1-F4FA-2103-EAC3CF9CE451}"/>
                </a:ext>
              </a:extLst>
            </p:cNvPr>
            <p:cNvSpPr/>
            <p:nvPr/>
          </p:nvSpPr>
          <p:spPr>
            <a:xfrm>
              <a:off x="6273943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61D5877-A097-8FE9-26D5-703FB78CA1A6}"/>
                </a:ext>
              </a:extLst>
            </p:cNvPr>
            <p:cNvSpPr/>
            <p:nvPr/>
          </p:nvSpPr>
          <p:spPr>
            <a:xfrm>
              <a:off x="7652177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C24CB91-6328-80EE-11EF-BCB97782AA71}"/>
                </a:ext>
              </a:extLst>
            </p:cNvPr>
            <p:cNvSpPr/>
            <p:nvPr/>
          </p:nvSpPr>
          <p:spPr>
            <a:xfrm>
              <a:off x="8046623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9F9D542-63CC-A504-ED18-82C9A737D5F0}"/>
                </a:ext>
              </a:extLst>
            </p:cNvPr>
            <p:cNvSpPr/>
            <p:nvPr/>
          </p:nvSpPr>
          <p:spPr>
            <a:xfrm>
              <a:off x="907283" y="1643681"/>
              <a:ext cx="246714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79D484E-D619-A348-6272-4B69579C49A1}"/>
                </a:ext>
              </a:extLst>
            </p:cNvPr>
            <p:cNvSpPr/>
            <p:nvPr/>
          </p:nvSpPr>
          <p:spPr>
            <a:xfrm>
              <a:off x="1153996" y="1643681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C561463-8226-ECAD-13C6-816EFF562F61}"/>
                </a:ext>
              </a:extLst>
            </p:cNvPr>
            <p:cNvSpPr/>
            <p:nvPr/>
          </p:nvSpPr>
          <p:spPr>
            <a:xfrm>
              <a:off x="1351219" y="1643681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F179556-DBC5-59FC-2ADE-CECBBC5FF217}"/>
                </a:ext>
              </a:extLst>
            </p:cNvPr>
            <p:cNvSpPr/>
            <p:nvPr/>
          </p:nvSpPr>
          <p:spPr>
            <a:xfrm>
              <a:off x="1549773" y="1643681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CC8F8F2-8106-B96D-17CA-1F7D17102944}"/>
                </a:ext>
              </a:extLst>
            </p:cNvPr>
            <p:cNvSpPr/>
            <p:nvPr/>
          </p:nvSpPr>
          <p:spPr>
            <a:xfrm>
              <a:off x="1746996" y="1643681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643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subTitle" idx="2"/>
          </p:nvPr>
        </p:nvSpPr>
        <p:spPr>
          <a:xfrm>
            <a:off x="0" y="1"/>
            <a:ext cx="9144000" cy="604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4. </a:t>
            </a:r>
            <a:r>
              <a:rPr lang="en-US" dirty="0">
                <a:solidFill>
                  <a:schemeClr val="tx1"/>
                </a:solidFill>
              </a:rPr>
              <a:t>Compute transfer entropy value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Google Shape;142;p24">
            <a:extLst>
              <a:ext uri="{FF2B5EF4-FFF2-40B4-BE49-F238E27FC236}">
                <a16:creationId xmlns:a16="http://schemas.microsoft.com/office/drawing/2014/main" id="{5DB327ED-6AFA-4A18-09AE-CAE07D29F501}"/>
              </a:ext>
            </a:extLst>
          </p:cNvPr>
          <p:cNvSpPr txBox="1">
            <a:spLocks/>
          </p:cNvSpPr>
          <p:nvPr/>
        </p:nvSpPr>
        <p:spPr>
          <a:xfrm>
            <a:off x="1609268" y="899928"/>
            <a:ext cx="5925460" cy="52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Simply plugging-into the equation: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B13F7B-3D16-CA9A-3679-E44134D38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587" y="1834200"/>
            <a:ext cx="5744817" cy="50839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611D183-C8D1-ACFD-86CD-B02ECCF0A0CE}"/>
              </a:ext>
            </a:extLst>
          </p:cNvPr>
          <p:cNvGrpSpPr/>
          <p:nvPr/>
        </p:nvGrpSpPr>
        <p:grpSpPr>
          <a:xfrm>
            <a:off x="1350286" y="3414969"/>
            <a:ext cx="6443417" cy="957072"/>
            <a:chOff x="288852" y="3668556"/>
            <a:chExt cx="6443417" cy="9570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A76B3F-DCFC-7222-37E1-A6AA7ECE0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852" y="3668556"/>
              <a:ext cx="6443417" cy="95707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3C22B2C-CA0A-0DB9-F24F-BE0E78EB92E2}"/>
                </a:ext>
              </a:extLst>
            </p:cNvPr>
            <p:cNvCxnSpPr/>
            <p:nvPr/>
          </p:nvCxnSpPr>
          <p:spPr>
            <a:xfrm>
              <a:off x="1840230" y="4091940"/>
              <a:ext cx="171450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Google Shape;142;p24">
            <a:extLst>
              <a:ext uri="{FF2B5EF4-FFF2-40B4-BE49-F238E27FC236}">
                <a16:creationId xmlns:a16="http://schemas.microsoft.com/office/drawing/2014/main" id="{CF46F5C8-2E07-537B-FA1F-D624226F657D}"/>
              </a:ext>
            </a:extLst>
          </p:cNvPr>
          <p:cNvSpPr txBox="1">
            <a:spLocks/>
          </p:cNvSpPr>
          <p:nvPr/>
        </p:nvSpPr>
        <p:spPr>
          <a:xfrm>
            <a:off x="1609268" y="2751688"/>
            <a:ext cx="5925460" cy="52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7117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4;p18">
            <a:extLst>
              <a:ext uri="{FF2B5EF4-FFF2-40B4-BE49-F238E27FC236}">
                <a16:creationId xmlns:a16="http://schemas.microsoft.com/office/drawing/2014/main" id="{28AEA299-938A-F072-1DFD-FED6067203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949" y="1686909"/>
            <a:ext cx="8265600" cy="646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Part 2:</a:t>
            </a:r>
            <a:br>
              <a:rPr lang="en-US" sz="3600" dirty="0"/>
            </a:br>
            <a:r>
              <a:rPr lang="en-US" sz="3600" dirty="0"/>
              <a:t>Demonstration</a:t>
            </a:r>
            <a:endParaRPr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9A788-546E-81CA-7BD0-86E1BE831B76}"/>
              </a:ext>
            </a:extLst>
          </p:cNvPr>
          <p:cNvSpPr txBox="1"/>
          <p:nvPr/>
        </p:nvSpPr>
        <p:spPr>
          <a:xfrm>
            <a:off x="1042416" y="464515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27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oogle Shape;164;p27">
            <a:extLst>
              <a:ext uri="{FF2B5EF4-FFF2-40B4-BE49-F238E27FC236}">
                <a16:creationId xmlns:a16="http://schemas.microsoft.com/office/drawing/2014/main" id="{3115A6CF-E613-960B-297F-466760ED31B2}"/>
              </a:ext>
            </a:extLst>
          </p:cNvPr>
          <p:cNvSpPr txBox="1"/>
          <p:nvPr/>
        </p:nvSpPr>
        <p:spPr>
          <a:xfrm>
            <a:off x="2925917" y="1360832"/>
            <a:ext cx="3292163" cy="41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Two main competing hypotheses</a:t>
            </a:r>
          </a:p>
        </p:txBody>
      </p:sp>
      <p:sp>
        <p:nvSpPr>
          <p:cNvPr id="17" name="Google Shape;142;p24">
            <a:extLst>
              <a:ext uri="{FF2B5EF4-FFF2-40B4-BE49-F238E27FC236}">
                <a16:creationId xmlns:a16="http://schemas.microsoft.com/office/drawing/2014/main" id="{915BAB67-1AB1-F10F-0696-4C54400E05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8800" y="1957581"/>
            <a:ext cx="3682886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People buy guns for self-protection because they worry for their safety</a:t>
            </a:r>
            <a:endParaRPr dirty="0"/>
          </a:p>
        </p:txBody>
      </p:sp>
      <p:sp>
        <p:nvSpPr>
          <p:cNvPr id="18" name="Google Shape;142;p24">
            <a:extLst>
              <a:ext uri="{FF2B5EF4-FFF2-40B4-BE49-F238E27FC236}">
                <a16:creationId xmlns:a16="http://schemas.microsoft.com/office/drawing/2014/main" id="{EDA94D0F-240E-C314-873E-C8CE560299A5}"/>
              </a:ext>
            </a:extLst>
          </p:cNvPr>
          <p:cNvSpPr txBox="1">
            <a:spLocks/>
          </p:cNvSpPr>
          <p:nvPr/>
        </p:nvSpPr>
        <p:spPr>
          <a:xfrm>
            <a:off x="4949190" y="1957581"/>
            <a:ext cx="3566160" cy="67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dirty="0"/>
              <a:t>People buy guns because they worry future legislation will prevent them from doing so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303EA5-31DF-CB5C-B806-F7F5754A95AD}"/>
              </a:ext>
            </a:extLst>
          </p:cNvPr>
          <p:cNvSpPr/>
          <p:nvPr/>
        </p:nvSpPr>
        <p:spPr>
          <a:xfrm>
            <a:off x="1819403" y="585646"/>
            <a:ext cx="5505194" cy="58189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97;p32">
            <a:extLst>
              <a:ext uri="{FF2B5EF4-FFF2-40B4-BE49-F238E27FC236}">
                <a16:creationId xmlns:a16="http://schemas.microsoft.com/office/drawing/2014/main" id="{F48D9FCA-3136-9678-B65A-5422B6D2FDC7}"/>
              </a:ext>
            </a:extLst>
          </p:cNvPr>
          <p:cNvSpPr txBox="1">
            <a:spLocks/>
          </p:cNvSpPr>
          <p:nvPr/>
        </p:nvSpPr>
        <p:spPr>
          <a:xfrm>
            <a:off x="0" y="-130629"/>
            <a:ext cx="9144000" cy="130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None/>
              <a:defRPr sz="2800" b="0" i="0" u="none" strike="noStrike" cap="none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spcAft>
                <a:spcPts val="1600"/>
              </a:spcAft>
            </a:pPr>
            <a:endParaRPr lang="en-US" dirty="0">
              <a:solidFill>
                <a:srgbClr val="8900E1"/>
              </a:solidFill>
            </a:endParaRPr>
          </a:p>
          <a:p>
            <a:pPr marL="0" indent="0">
              <a:spcAft>
                <a:spcPts val="1600"/>
              </a:spcAft>
            </a:pPr>
            <a:r>
              <a:rPr lang="en-US" dirty="0">
                <a:solidFill>
                  <a:schemeClr val="bg1"/>
                </a:solidFill>
              </a:rPr>
              <a:t>Why Americans buy guns?</a:t>
            </a:r>
          </a:p>
        </p:txBody>
      </p:sp>
      <p:sp>
        <p:nvSpPr>
          <p:cNvPr id="3" name="Text Box 25">
            <a:extLst>
              <a:ext uri="{FF2B5EF4-FFF2-40B4-BE49-F238E27FC236}">
                <a16:creationId xmlns:a16="http://schemas.microsoft.com/office/drawing/2014/main" id="{E76F16DC-23CE-40E3-9DCA-CEBBA61B7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" y="4767263"/>
            <a:ext cx="45907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Porfiri et al. 2019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; 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4"/>
              </a:rPr>
              <a:t>Shannon Hicks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; 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5"/>
              </a:rPr>
              <a:t>Savannah Morning News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  <p:pic>
        <p:nvPicPr>
          <p:cNvPr id="1026" name="Picture 2" descr="Since Sandy Hook, an American Kid Has Died by a Gun Every Other Day">
            <a:extLst>
              <a:ext uri="{FF2B5EF4-FFF2-40B4-BE49-F238E27FC236}">
                <a16:creationId xmlns:a16="http://schemas.microsoft.com/office/drawing/2014/main" id="{B1416004-409D-5DDE-39BB-42465059A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64" y="2634237"/>
            <a:ext cx="2987558" cy="18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avannah gun control limited by federal laws, Second Amendment">
            <a:extLst>
              <a:ext uri="{FF2B5EF4-FFF2-40B4-BE49-F238E27FC236}">
                <a16:creationId xmlns:a16="http://schemas.microsoft.com/office/drawing/2014/main" id="{0ED71A26-2C74-FC00-26C7-5C8A17A67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9652" y="2634237"/>
            <a:ext cx="3045235" cy="18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99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802669" y="1362510"/>
            <a:ext cx="1495053" cy="153492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Data I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136320" y="3074576"/>
            <a:ext cx="2816352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Background checks</a:t>
            </a:r>
            <a:endParaRPr sz="1200" dirty="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Monthly numbers of background checks in each state were obtained from the FBI’s </a:t>
            </a:r>
            <a:r>
              <a:rPr lang="en-US" sz="1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National Instant Criminal Background Check System</a:t>
            </a:r>
            <a:endParaRPr sz="10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 descr="A graph showing time and time&#10;&#10;Description automatically generated">
            <a:extLst>
              <a:ext uri="{FF2B5EF4-FFF2-40B4-BE49-F238E27FC236}">
                <a16:creationId xmlns:a16="http://schemas.microsoft.com/office/drawing/2014/main" id="{AD0792B9-DCF6-E9BC-6D65-1BCA58B97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672" y="1734709"/>
            <a:ext cx="6140997" cy="2046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DA12A2-D152-98CF-25C6-60AED5FE8238}"/>
              </a:ext>
            </a:extLst>
          </p:cNvPr>
          <p:cNvSpPr txBox="1"/>
          <p:nvPr/>
        </p:nvSpPr>
        <p:spPr>
          <a:xfrm>
            <a:off x="6373833" y="810027"/>
            <a:ext cx="1720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Montserrat" pitchFamily="2" charset="77"/>
              </a:rPr>
              <a:t>President Obama signs </a:t>
            </a:r>
          </a:p>
          <a:p>
            <a:pPr algn="ctr"/>
            <a:r>
              <a:rPr lang="en-US" sz="1000" dirty="0">
                <a:latin typeface="Montserrat" pitchFamily="2" charset="77"/>
              </a:rPr>
              <a:t>23 executive actions for</a:t>
            </a:r>
          </a:p>
          <a:p>
            <a:pPr algn="ctr"/>
            <a:r>
              <a:rPr lang="en-US" sz="1000" dirty="0">
                <a:latin typeface="Montserrat" pitchFamily="2" charset="77"/>
              </a:rPr>
              <a:t> gun control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426D88-F0B1-2159-DB51-3E8281167990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234005" y="1364025"/>
            <a:ext cx="0" cy="71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25">
            <a:extLst>
              <a:ext uri="{FF2B5EF4-FFF2-40B4-BE49-F238E27FC236}">
                <a16:creationId xmlns:a16="http://schemas.microsoft.com/office/drawing/2014/main" id="{F9F0E5E2-A2BF-EF03-B23B-BC032B085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" y="4767263"/>
            <a:ext cx="45907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5"/>
              </a:rPr>
              <a:t>Porfiri et al. 2019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9592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Data II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136320" y="3074576"/>
            <a:ext cx="2816352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Mass shootings</a:t>
            </a:r>
            <a:endParaRPr sz="1200" dirty="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Monthly numbers of mass shooting events (defined as a shooting that took place in a public space, where at least four people excluding the shooter died) were obtained from the </a:t>
            </a:r>
            <a:r>
              <a:rPr lang="en-US" sz="1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Mother Jones</a:t>
            </a:r>
            <a:endParaRPr sz="10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 Box 25">
            <a:extLst>
              <a:ext uri="{FF2B5EF4-FFF2-40B4-BE49-F238E27FC236}">
                <a16:creationId xmlns:a16="http://schemas.microsoft.com/office/drawing/2014/main" id="{F9F0E5E2-A2BF-EF03-B23B-BC032B085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" y="4767263"/>
            <a:ext cx="45907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Porfiri et al. 2019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7F20295-134B-3BD2-AFC2-4BBF7DE20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08" y="1522712"/>
            <a:ext cx="2262284" cy="11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F8B60-9BCA-7029-0662-F985A941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016" b="38945"/>
          <a:stretch/>
        </p:blipFill>
        <p:spPr>
          <a:xfrm>
            <a:off x="3155909" y="1287311"/>
            <a:ext cx="5851771" cy="17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8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Data III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4" descr="ProQuest - About">
            <a:extLst>
              <a:ext uri="{FF2B5EF4-FFF2-40B4-BE49-F238E27FC236}">
                <a16:creationId xmlns:a16="http://schemas.microsoft.com/office/drawing/2014/main" id="{2AD19777-DB06-4AEE-0658-D7301F39E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8" y="1647208"/>
            <a:ext cx="2134776" cy="12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4;p27">
            <a:extLst>
              <a:ext uri="{FF2B5EF4-FFF2-40B4-BE49-F238E27FC236}">
                <a16:creationId xmlns:a16="http://schemas.microsoft.com/office/drawing/2014/main" id="{F08BC572-6214-CDAB-0EEC-3B709A484E1C}"/>
              </a:ext>
            </a:extLst>
          </p:cNvPr>
          <p:cNvSpPr txBox="1"/>
          <p:nvPr/>
        </p:nvSpPr>
        <p:spPr>
          <a:xfrm>
            <a:off x="311700" y="3095596"/>
            <a:ext cx="2816352" cy="1355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Media output on shootings</a:t>
            </a: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Monthly numbers of articles about shootings were collected from ProQuest</a:t>
            </a:r>
          </a:p>
        </p:txBody>
      </p:sp>
      <p:pic>
        <p:nvPicPr>
          <p:cNvPr id="7" name="Picture 6" descr="A graph showing time and time&#10;&#10;Description automatically generated">
            <a:extLst>
              <a:ext uri="{FF2B5EF4-FFF2-40B4-BE49-F238E27FC236}">
                <a16:creationId xmlns:a16="http://schemas.microsoft.com/office/drawing/2014/main" id="{CCE49D6C-1E43-A1FE-7C84-19FEF99F5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391" y="1906392"/>
            <a:ext cx="5916609" cy="1972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C1C237-F1A3-12BE-C9C7-B7EBF31117B0}"/>
              </a:ext>
            </a:extLst>
          </p:cNvPr>
          <p:cNvSpPr txBox="1"/>
          <p:nvPr/>
        </p:nvSpPr>
        <p:spPr>
          <a:xfrm>
            <a:off x="4223422" y="1209356"/>
            <a:ext cx="1346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Montserrat" pitchFamily="2" charset="77"/>
              </a:rPr>
              <a:t>DC Sniper Attacks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DA9559-8DF8-B47C-D5AC-E41EDF675A7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896844" y="1455577"/>
            <a:ext cx="0" cy="67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D0A504-621C-C7D8-CE1D-E271E923F05B}"/>
              </a:ext>
            </a:extLst>
          </p:cNvPr>
          <p:cNvSpPr txBox="1"/>
          <p:nvPr/>
        </p:nvSpPr>
        <p:spPr>
          <a:xfrm>
            <a:off x="5473650" y="1697522"/>
            <a:ext cx="10246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Montserrat" pitchFamily="2" charset="77"/>
              </a:rPr>
              <a:t>Virginia Tech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0720CF-97AE-26A0-C0C6-66B88330A750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5985970" y="1943743"/>
            <a:ext cx="0" cy="88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CF15CA-9611-F95E-0744-9CF3A7FF423C}"/>
              </a:ext>
            </a:extLst>
          </p:cNvPr>
          <p:cNvSpPr txBox="1"/>
          <p:nvPr/>
        </p:nvSpPr>
        <p:spPr>
          <a:xfrm>
            <a:off x="6915442" y="1092772"/>
            <a:ext cx="955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Montserrat" pitchFamily="2" charset="77"/>
              </a:rPr>
              <a:t>Sandy Hook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CA2D72E-D51D-C93B-F2B4-AB88EF67D22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393298" y="1338993"/>
            <a:ext cx="0" cy="88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25">
            <a:extLst>
              <a:ext uri="{FF2B5EF4-FFF2-40B4-BE49-F238E27FC236}">
                <a16:creationId xmlns:a16="http://schemas.microsoft.com/office/drawing/2014/main" id="{01FA1CB4-FE6D-11EA-4879-58D460432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" y="4767263"/>
            <a:ext cx="45907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5"/>
              </a:rPr>
              <a:t>Porfiri et al. 2019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6455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7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Data IV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4" descr="ProQuest - About">
            <a:extLst>
              <a:ext uri="{FF2B5EF4-FFF2-40B4-BE49-F238E27FC236}">
                <a16:creationId xmlns:a16="http://schemas.microsoft.com/office/drawing/2014/main" id="{2AD19777-DB06-4AEE-0658-D7301F39E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8" y="1647208"/>
            <a:ext cx="2134776" cy="12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4;p27">
            <a:extLst>
              <a:ext uri="{FF2B5EF4-FFF2-40B4-BE49-F238E27FC236}">
                <a16:creationId xmlns:a16="http://schemas.microsoft.com/office/drawing/2014/main" id="{F08BC572-6214-CDAB-0EEC-3B709A484E1C}"/>
              </a:ext>
            </a:extLst>
          </p:cNvPr>
          <p:cNvSpPr txBox="1"/>
          <p:nvPr/>
        </p:nvSpPr>
        <p:spPr>
          <a:xfrm>
            <a:off x="311700" y="3095596"/>
            <a:ext cx="2816352" cy="1355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Media output on firearm control</a:t>
            </a: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Monthly numbers of articles about firearm control (excluding those about shootings) were collected from ProQuest</a:t>
            </a:r>
          </a:p>
        </p:txBody>
      </p:sp>
      <p:pic>
        <p:nvPicPr>
          <p:cNvPr id="6" name="Picture 5" descr="A graph of time and time&#10;&#10;Description automatically generated">
            <a:extLst>
              <a:ext uri="{FF2B5EF4-FFF2-40B4-BE49-F238E27FC236}">
                <a16:creationId xmlns:a16="http://schemas.microsoft.com/office/drawing/2014/main" id="{D7A7D3F7-C03D-1E38-489F-3A9F05BB8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136" y="1910850"/>
            <a:ext cx="5889864" cy="1963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9B734A-4374-6197-9C86-B7BEF7D382D4}"/>
              </a:ext>
            </a:extLst>
          </p:cNvPr>
          <p:cNvSpPr txBox="1"/>
          <p:nvPr/>
        </p:nvSpPr>
        <p:spPr>
          <a:xfrm>
            <a:off x="6906210" y="820272"/>
            <a:ext cx="955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Montserrat" pitchFamily="2" charset="77"/>
              </a:rPr>
              <a:t>Sandy Hook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895C4D-97A1-A01B-3DF6-99591276FE6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384066" y="1066493"/>
            <a:ext cx="0" cy="89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25">
            <a:extLst>
              <a:ext uri="{FF2B5EF4-FFF2-40B4-BE49-F238E27FC236}">
                <a16:creationId xmlns:a16="http://schemas.microsoft.com/office/drawing/2014/main" id="{27C36CF8-F9C7-6112-F181-6C6BE751D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" y="4767263"/>
            <a:ext cx="45907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5"/>
              </a:rPr>
              <a:t>Porfiri et al. 2019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4444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59550" y="180530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dirty="0"/>
              <a:t>Seasonally-adjusting and detrending the time series</a:t>
            </a:r>
            <a:endParaRPr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EDFA3C-1D7D-7249-F5EF-F64A59C3F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3" y="1771596"/>
            <a:ext cx="7786121" cy="960120"/>
          </a:xfrm>
          <a:prstGeom prst="rect">
            <a:avLst/>
          </a:prstGeom>
        </p:spPr>
      </p:pic>
      <p:sp>
        <p:nvSpPr>
          <p:cNvPr id="8" name="Google Shape;142;p24">
            <a:extLst>
              <a:ext uri="{FF2B5EF4-FFF2-40B4-BE49-F238E27FC236}">
                <a16:creationId xmlns:a16="http://schemas.microsoft.com/office/drawing/2014/main" id="{224FA21E-8E5C-EAC1-E236-6F1626FA84DA}"/>
              </a:ext>
            </a:extLst>
          </p:cNvPr>
          <p:cNvSpPr txBox="1">
            <a:spLocks/>
          </p:cNvSpPr>
          <p:nvPr/>
        </p:nvSpPr>
        <p:spPr>
          <a:xfrm>
            <a:off x="359550" y="1185714"/>
            <a:ext cx="8205610" cy="65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spcAft>
                <a:spcPts val="1600"/>
              </a:spcAft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In R, one could use the “forecast” package to remove seasons and trends from time series</a:t>
            </a:r>
          </a:p>
        </p:txBody>
      </p:sp>
      <p:sp>
        <p:nvSpPr>
          <p:cNvPr id="17" name="Google Shape;142;p24">
            <a:extLst>
              <a:ext uri="{FF2B5EF4-FFF2-40B4-BE49-F238E27FC236}">
                <a16:creationId xmlns:a16="http://schemas.microsoft.com/office/drawing/2014/main" id="{65574AA1-91E4-C684-9BA5-97BEC1B71EB8}"/>
              </a:ext>
            </a:extLst>
          </p:cNvPr>
          <p:cNvSpPr txBox="1">
            <a:spLocks/>
          </p:cNvSpPr>
          <p:nvPr/>
        </p:nvSpPr>
        <p:spPr>
          <a:xfrm>
            <a:off x="359550" y="2946967"/>
            <a:ext cx="8205610" cy="65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spcAft>
                <a:spcPts val="1600"/>
              </a:spcAft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Seasonal adjustment and detrending is performed on the time series of background checks, media output on shootings, and media output on firearm control</a:t>
            </a:r>
          </a:p>
        </p:txBody>
      </p:sp>
    </p:spTree>
    <p:extLst>
      <p:ext uri="{BB962C8B-B14F-4D97-AF65-F5344CB8AC3E}">
        <p14:creationId xmlns:p14="http://schemas.microsoft.com/office/powerpoint/2010/main" val="261160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699" y="198496"/>
            <a:ext cx="7891523" cy="445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Causal Inference</a:t>
            </a:r>
            <a:endParaRPr sz="2200" dirty="0"/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5AFC3673-7713-598C-7CE8-2D80144D69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18107" y="660988"/>
            <a:ext cx="4107785" cy="984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Humans have been interested in causal relationships since the dawn of times</a:t>
            </a:r>
            <a:endParaRPr sz="1400" dirty="0"/>
          </a:p>
        </p:txBody>
      </p:sp>
      <p:sp>
        <p:nvSpPr>
          <p:cNvPr id="2" name="Google Shape;136;p24">
            <a:extLst>
              <a:ext uri="{FF2B5EF4-FFF2-40B4-BE49-F238E27FC236}">
                <a16:creationId xmlns:a16="http://schemas.microsoft.com/office/drawing/2014/main" id="{FC41F1CD-2C9A-379B-7B6B-4184A035C4E1}"/>
              </a:ext>
            </a:extLst>
          </p:cNvPr>
          <p:cNvSpPr txBox="1">
            <a:spLocks/>
          </p:cNvSpPr>
          <p:nvPr/>
        </p:nvSpPr>
        <p:spPr>
          <a:xfrm>
            <a:off x="311699" y="804752"/>
            <a:ext cx="7891523" cy="44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 lang="en-US" sz="2200" dirty="0">
              <a:latin typeface="Montserrat" pitchFamily="2" charset="77"/>
            </a:endParaRPr>
          </a:p>
        </p:txBody>
      </p:sp>
      <p:pic>
        <p:nvPicPr>
          <p:cNvPr id="5" name="Picture 2" descr="His Voice, His Wrath, and His Punishment (#575) | The God Journey">
            <a:extLst>
              <a:ext uri="{FF2B5EF4-FFF2-40B4-BE49-F238E27FC236}">
                <a16:creationId xmlns:a16="http://schemas.microsoft.com/office/drawing/2014/main" id="{CCF79E4F-4D72-3570-3059-4A07B72C4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8" y="1835338"/>
            <a:ext cx="3124200" cy="163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 Nightmare Disease Haunted Ships During Age of Discovery">
            <a:extLst>
              <a:ext uri="{FF2B5EF4-FFF2-40B4-BE49-F238E27FC236}">
                <a16:creationId xmlns:a16="http://schemas.microsoft.com/office/drawing/2014/main" id="{DB9C0172-3551-31D8-ED74-0579F8CC5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593" y="1444615"/>
            <a:ext cx="1928812" cy="257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42;p24">
            <a:extLst>
              <a:ext uri="{FF2B5EF4-FFF2-40B4-BE49-F238E27FC236}">
                <a16:creationId xmlns:a16="http://schemas.microsoft.com/office/drawing/2014/main" id="{C57FD389-5FBC-66C2-58D2-3179966556C7}"/>
              </a:ext>
            </a:extLst>
          </p:cNvPr>
          <p:cNvSpPr txBox="1">
            <a:spLocks/>
          </p:cNvSpPr>
          <p:nvPr/>
        </p:nvSpPr>
        <p:spPr>
          <a:xfrm>
            <a:off x="2333634" y="4057929"/>
            <a:ext cx="4476729" cy="98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400" dirty="0"/>
              <a:t>Although intuitive, it is challenging to translate causality into a mathematical equation</a:t>
            </a:r>
          </a:p>
        </p:txBody>
      </p:sp>
      <p:pic>
        <p:nvPicPr>
          <p:cNvPr id="8" name="Picture 8" descr="Refinery with smoke and global warming concept">
            <a:extLst>
              <a:ext uri="{FF2B5EF4-FFF2-40B4-BE49-F238E27FC236}">
                <a16:creationId xmlns:a16="http://schemas.microsoft.com/office/drawing/2014/main" id="{C4C53BCA-2725-CE95-4E7F-1105F7425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470" y="1775603"/>
            <a:ext cx="3130348" cy="169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25">
            <a:extLst>
              <a:ext uri="{FF2B5EF4-FFF2-40B4-BE49-F238E27FC236}">
                <a16:creationId xmlns:a16="http://schemas.microsoft.com/office/drawing/2014/main" id="{7A16C7B3-27D6-E4B4-3490-4724A5535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461" y="4536299"/>
            <a:ext cx="213694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6"/>
              </a:rPr>
              <a:t>National Geographic Creative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; 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7"/>
              </a:rPr>
              <a:t>Tom Wang/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7"/>
              </a:rPr>
              <a:t>Alamy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612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59550" y="180530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dirty="0"/>
              <a:t>Seasonally-adjusting and detrending the time series</a:t>
            </a:r>
            <a:endParaRPr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EDFA3C-1D7D-7249-F5EF-F64A59C3F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0" y="1162418"/>
            <a:ext cx="7786126" cy="96012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48FA77D-6813-931C-A25F-3E89BC941B51}"/>
              </a:ext>
            </a:extLst>
          </p:cNvPr>
          <p:cNvGrpSpPr/>
          <p:nvPr/>
        </p:nvGrpSpPr>
        <p:grpSpPr>
          <a:xfrm>
            <a:off x="478172" y="1453168"/>
            <a:ext cx="5819101" cy="3690332"/>
            <a:chOff x="478172" y="1453168"/>
            <a:chExt cx="5819101" cy="369033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5AEB2C-89F5-41BB-8A43-B3CE39C991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58" t="3789"/>
            <a:stretch/>
          </p:blipFill>
          <p:spPr>
            <a:xfrm>
              <a:off x="2846726" y="1862357"/>
              <a:ext cx="3450547" cy="3281143"/>
            </a:xfrm>
            <a:prstGeom prst="rect">
              <a:avLst/>
            </a:prstGeom>
            <a:ln w="12700">
              <a:solidFill>
                <a:schemeClr val="accent3"/>
              </a:solidFill>
            </a:ln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2827237-8FEC-BBF6-6FBB-E7BDFB69BA12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441196" y="1610686"/>
              <a:ext cx="343949" cy="604008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0A7BF6-2340-1A9D-72ED-6E92B522F5E3}"/>
                </a:ext>
              </a:extLst>
            </p:cNvPr>
            <p:cNvSpPr/>
            <p:nvPr/>
          </p:nvSpPr>
          <p:spPr>
            <a:xfrm>
              <a:off x="478172" y="1453168"/>
              <a:ext cx="3926047" cy="157518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829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Symbolizing the time series</a:t>
            </a:r>
            <a:endParaRPr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Google Shape;142;p24">
            <a:extLst>
              <a:ext uri="{FF2B5EF4-FFF2-40B4-BE49-F238E27FC236}">
                <a16:creationId xmlns:a16="http://schemas.microsoft.com/office/drawing/2014/main" id="{62C17208-4070-9155-EF5D-126008538CB0}"/>
              </a:ext>
            </a:extLst>
          </p:cNvPr>
          <p:cNvSpPr txBox="1">
            <a:spLocks/>
          </p:cNvSpPr>
          <p:nvPr/>
        </p:nvSpPr>
        <p:spPr>
          <a:xfrm>
            <a:off x="276797" y="958124"/>
            <a:ext cx="8590405" cy="455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The time series contains 228 observations</a:t>
            </a:r>
          </a:p>
          <a:p>
            <a:pPr algn="ctr"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</p:txBody>
      </p:sp>
      <p:cxnSp>
        <p:nvCxnSpPr>
          <p:cNvPr id="10" name="Google Shape;179;p29">
            <a:extLst>
              <a:ext uri="{FF2B5EF4-FFF2-40B4-BE49-F238E27FC236}">
                <a16:creationId xmlns:a16="http://schemas.microsoft.com/office/drawing/2014/main" id="{AFC0247A-985D-F8D8-4C00-A085116AB3DE}"/>
              </a:ext>
            </a:extLst>
          </p:cNvPr>
          <p:cNvCxnSpPr>
            <a:cxnSpLocks/>
          </p:cNvCxnSpPr>
          <p:nvPr/>
        </p:nvCxnSpPr>
        <p:spPr>
          <a:xfrm>
            <a:off x="260624" y="1870770"/>
            <a:ext cx="585823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79;p29">
            <a:extLst>
              <a:ext uri="{FF2B5EF4-FFF2-40B4-BE49-F238E27FC236}">
                <a16:creationId xmlns:a16="http://schemas.microsoft.com/office/drawing/2014/main" id="{5A79204C-74F8-FDFE-E505-BC590871700B}"/>
              </a:ext>
            </a:extLst>
          </p:cNvPr>
          <p:cNvCxnSpPr>
            <a:cxnSpLocks/>
          </p:cNvCxnSpPr>
          <p:nvPr/>
        </p:nvCxnSpPr>
        <p:spPr>
          <a:xfrm>
            <a:off x="260624" y="2522808"/>
            <a:ext cx="621600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 Box 25">
            <a:extLst>
              <a:ext uri="{FF2B5EF4-FFF2-40B4-BE49-F238E27FC236}">
                <a16:creationId xmlns:a16="http://schemas.microsoft.com/office/drawing/2014/main" id="{A558BE31-BD26-902A-0372-3F5CD6356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" y="4767263"/>
            <a:ext cx="45907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Porfiri et al. 2019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; 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4"/>
              </a:rPr>
              <a:t>Porfiri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4"/>
              </a:rPr>
              <a:t> and Ruiz Marin 2020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  <p:sp>
        <p:nvSpPr>
          <p:cNvPr id="7" name="Google Shape;142;p24">
            <a:extLst>
              <a:ext uri="{FF2B5EF4-FFF2-40B4-BE49-F238E27FC236}">
                <a16:creationId xmlns:a16="http://schemas.microsoft.com/office/drawing/2014/main" id="{20FF99CE-CD41-1A49-0895-E15755B9D946}"/>
              </a:ext>
            </a:extLst>
          </p:cNvPr>
          <p:cNvSpPr txBox="1">
            <a:spLocks/>
          </p:cNvSpPr>
          <p:nvPr/>
        </p:nvSpPr>
        <p:spPr>
          <a:xfrm>
            <a:off x="949688" y="1686771"/>
            <a:ext cx="7574636" cy="594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Given three realizations to be estimated (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𝑥</a:t>
            </a:r>
            <a:r>
              <a:rPr lang="en-US" baseline="-25000" dirty="0">
                <a:latin typeface="Montserrat" pitchFamily="2" charset="77"/>
              </a:rPr>
              <a:t>t+1</a:t>
            </a:r>
            <a:r>
              <a:rPr lang="en-US" dirty="0">
                <a:latin typeface="Montserrat" pitchFamily="2" charset="77"/>
              </a:rPr>
              <a:t>, 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𝑥</a:t>
            </a:r>
            <a:r>
              <a:rPr lang="en-US" baseline="-25000" dirty="0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, and </a:t>
            </a:r>
            <a:r>
              <a:rPr lang="en-US" dirty="0">
                <a:solidFill>
                  <a:schemeClr val="bg2"/>
                </a:solidFill>
                <a:latin typeface="Source Sans Pro" panose="020B0503030403020204" pitchFamily="34" charset="0"/>
              </a:rPr>
              <a:t>𝑦</a:t>
            </a:r>
            <a:r>
              <a:rPr lang="en-US" baseline="-25000" dirty="0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) and N symbols, there will be N</a:t>
            </a:r>
            <a:r>
              <a:rPr lang="en-US" baseline="30000" dirty="0">
                <a:latin typeface="Montserrat" pitchFamily="2" charset="77"/>
              </a:rPr>
              <a:t>3</a:t>
            </a:r>
            <a:r>
              <a:rPr lang="en-US" dirty="0">
                <a:latin typeface="Montserrat" pitchFamily="2" charset="77"/>
              </a:rPr>
              <a:t> possible joint probabilities to compute</a:t>
            </a:r>
          </a:p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In order to reliably estimate each joint probability, we want at least 10 × N</a:t>
            </a:r>
            <a:r>
              <a:rPr lang="en-US" baseline="30000" dirty="0">
                <a:latin typeface="Montserrat" pitchFamily="2" charset="77"/>
              </a:rPr>
              <a:t>3</a:t>
            </a:r>
            <a:r>
              <a:rPr lang="en-US" dirty="0">
                <a:latin typeface="Montserrat" pitchFamily="2" charset="77"/>
              </a:rPr>
              <a:t> observations</a:t>
            </a:r>
          </a:p>
          <a:p>
            <a:pPr algn="ctr"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76D1D5-FBF2-9FB7-6BA2-0A8C193741C7}"/>
                  </a:ext>
                </a:extLst>
              </p:cNvPr>
              <p:cNvSpPr txBox="1"/>
              <p:nvPr/>
            </p:nvSpPr>
            <p:spPr>
              <a:xfrm>
                <a:off x="3480033" y="3164641"/>
                <a:ext cx="21839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=80&lt;228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76D1D5-FBF2-9FB7-6BA2-0A8C19374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33" y="3164641"/>
                <a:ext cx="2183931" cy="307777"/>
              </a:xfrm>
              <a:prstGeom prst="rect">
                <a:avLst/>
              </a:prstGeom>
              <a:blipFill>
                <a:blip r:embed="rId5"/>
                <a:stretch>
                  <a:fillRect l="-2326" r="-232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7E51E6-787C-9C0F-7C1F-9CF86E576267}"/>
                  </a:ext>
                </a:extLst>
              </p:cNvPr>
              <p:cNvSpPr txBox="1"/>
              <p:nvPr/>
            </p:nvSpPr>
            <p:spPr>
              <a:xfrm>
                <a:off x="3408698" y="3780946"/>
                <a:ext cx="23265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=270&gt;228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7E51E6-787C-9C0F-7C1F-9CF86E576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698" y="3780946"/>
                <a:ext cx="2326599" cy="307777"/>
              </a:xfrm>
              <a:prstGeom prst="rect">
                <a:avLst/>
              </a:prstGeom>
              <a:blipFill>
                <a:blip r:embed="rId6"/>
                <a:stretch>
                  <a:fillRect l="-1630" r="-1630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89D8377-FF65-D49C-CE2B-B4A57D92C349}"/>
              </a:ext>
            </a:extLst>
          </p:cNvPr>
          <p:cNvSpPr txBox="1"/>
          <p:nvPr/>
        </p:nvSpPr>
        <p:spPr>
          <a:xfrm>
            <a:off x="7141388" y="459467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50" name="Picture 2" descr="Thumbs Up Thumbs Down Icon Images – Browse 100,864 Stock Photos, Vectors,  and Video | Adobe Stock">
            <a:extLst>
              <a:ext uri="{FF2B5EF4-FFF2-40B4-BE49-F238E27FC236}">
                <a16:creationId xmlns:a16="http://schemas.microsoft.com/office/drawing/2014/main" id="{BEC671F0-BD14-2E7D-9435-704BA80B3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8" r="25207"/>
          <a:stretch/>
        </p:blipFill>
        <p:spPr bwMode="auto">
          <a:xfrm flipH="1">
            <a:off x="5947378" y="3117593"/>
            <a:ext cx="237729" cy="32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humbs Up Thumbs Down Icon Images – Browse 100,864 Stock Photos, Vectors,  and Video | Adobe Stock">
            <a:extLst>
              <a:ext uri="{FF2B5EF4-FFF2-40B4-BE49-F238E27FC236}">
                <a16:creationId xmlns:a16="http://schemas.microsoft.com/office/drawing/2014/main" id="{61FAF149-A892-57F1-3C51-F94F71B6B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56" r="1832"/>
          <a:stretch/>
        </p:blipFill>
        <p:spPr bwMode="auto">
          <a:xfrm>
            <a:off x="5947379" y="3780946"/>
            <a:ext cx="237728" cy="32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6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Symbolizing the time series</a:t>
            </a:r>
            <a:endParaRPr sz="3200" dirty="0"/>
          </a:p>
        </p:txBody>
      </p:sp>
      <p:sp useBgFill="1"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 Box 25">
            <a:extLst>
              <a:ext uri="{FF2B5EF4-FFF2-40B4-BE49-F238E27FC236}">
                <a16:creationId xmlns:a16="http://schemas.microsoft.com/office/drawing/2014/main" id="{A558BE31-BD26-902A-0372-3F5CD6356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" y="4767263"/>
            <a:ext cx="45907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Porfiri et al. 2019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; 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4"/>
              </a:rPr>
              <a:t>Porfiri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4"/>
              </a:rPr>
              <a:t> and Ruiz Marin 2020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D8377-FF65-D49C-CE2B-B4A57D92C349}"/>
              </a:ext>
            </a:extLst>
          </p:cNvPr>
          <p:cNvSpPr txBox="1"/>
          <p:nvPr/>
        </p:nvSpPr>
        <p:spPr>
          <a:xfrm>
            <a:off x="7141388" y="459467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8083FE32-6D5C-E07D-B603-3479C819CFDE}"/>
              </a:ext>
            </a:extLst>
          </p:cNvPr>
          <p:cNvSpPr txBox="1">
            <a:spLocks/>
          </p:cNvSpPr>
          <p:nvPr/>
        </p:nvSpPr>
        <p:spPr>
          <a:xfrm>
            <a:off x="660482" y="683784"/>
            <a:ext cx="7790688" cy="686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b="1" dirty="0">
                <a:latin typeface="Montserrat" pitchFamily="2" charset="77"/>
              </a:rPr>
              <a:t>Example</a:t>
            </a:r>
            <a:r>
              <a:rPr lang="en-US" dirty="0">
                <a:latin typeface="Montserrat" pitchFamily="2" charset="77"/>
              </a:rPr>
              <a:t>: we hypothesize that an increase in one variable (e.g., media coverage of firearm regulations) will lead to an increase in another variable (e.g., background checks)</a:t>
            </a:r>
          </a:p>
          <a:p>
            <a:pPr algn="ctr"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An </a:t>
            </a:r>
            <a:r>
              <a:rPr lang="en-US" b="1" dirty="0">
                <a:latin typeface="Montserrat" pitchFamily="2" charset="77"/>
              </a:rPr>
              <a:t>increase</a:t>
            </a:r>
            <a:r>
              <a:rPr lang="en-US" dirty="0">
                <a:latin typeface="Montserrat" pitchFamily="2" charset="77"/>
              </a:rPr>
              <a:t> between two consecutive timesteps is symbolized with  </a:t>
            </a:r>
            <a:r>
              <a:rPr lang="en-US" b="1" dirty="0">
                <a:latin typeface="Montserrat" pitchFamily="2" charset="77"/>
              </a:rPr>
              <a:t>1</a:t>
            </a:r>
          </a:p>
          <a:p>
            <a:pPr algn="ctr"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A </a:t>
            </a:r>
            <a:r>
              <a:rPr lang="en-US" b="1" dirty="0">
                <a:latin typeface="Montserrat" pitchFamily="2" charset="77"/>
              </a:rPr>
              <a:t>decrease </a:t>
            </a:r>
            <a:r>
              <a:rPr lang="en-US" dirty="0">
                <a:latin typeface="Montserrat" pitchFamily="2" charset="77"/>
              </a:rPr>
              <a:t>(or no change) between two consecutive timesteps is symbolized with  </a:t>
            </a:r>
            <a:r>
              <a:rPr lang="en-US" b="1" dirty="0">
                <a:latin typeface="Montserrat" pitchFamily="2" charset="77"/>
              </a:rPr>
              <a:t>0</a:t>
            </a:r>
          </a:p>
        </p:txBody>
      </p:sp>
      <p:sp>
        <p:nvSpPr>
          <p:cNvPr id="5" name="Google Shape;142;p24">
            <a:extLst>
              <a:ext uri="{FF2B5EF4-FFF2-40B4-BE49-F238E27FC236}">
                <a16:creationId xmlns:a16="http://schemas.microsoft.com/office/drawing/2014/main" id="{928E5FBC-4BB4-11CD-F29D-A929D202F0E0}"/>
              </a:ext>
            </a:extLst>
          </p:cNvPr>
          <p:cNvSpPr txBox="1">
            <a:spLocks/>
          </p:cNvSpPr>
          <p:nvPr/>
        </p:nvSpPr>
        <p:spPr>
          <a:xfrm>
            <a:off x="88090" y="4227703"/>
            <a:ext cx="8963631" cy="40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[   1   1   1   1   0   1   0   0   1   0   1   0   0   0   0   0   1   0   0   1   0   1   ]</a:t>
            </a:r>
          </a:p>
        </p:txBody>
      </p:sp>
      <p:pic>
        <p:nvPicPr>
          <p:cNvPr id="6" name="Picture 5" descr="A line graph with numbers and a line&#10;&#10;Description automatically generated">
            <a:extLst>
              <a:ext uri="{FF2B5EF4-FFF2-40B4-BE49-F238E27FC236}">
                <a16:creationId xmlns:a16="http://schemas.microsoft.com/office/drawing/2014/main" id="{218E8319-6906-4010-6F65-7DC85D08C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131" y="2503006"/>
            <a:ext cx="4755737" cy="158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Google Shape;161;p27">
            <a:extLst>
              <a:ext uri="{FF2B5EF4-FFF2-40B4-BE49-F238E27FC236}">
                <a16:creationId xmlns:a16="http://schemas.microsoft.com/office/drawing/2014/main" id="{A390DAF0-3D8F-E624-0CD0-0B7FE729D3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Symbolizing the time series</a:t>
            </a:r>
            <a:endParaRPr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AB4411-71FE-DF08-9D7A-8DAA887EE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38" y="2129625"/>
            <a:ext cx="2116118" cy="126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EA54C5-DC74-9BF8-678C-8A08EBAC3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697" y="2130463"/>
            <a:ext cx="3294121" cy="12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0FE49C-1B6A-7BAA-5368-DD6316130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107" y="2125806"/>
            <a:ext cx="2495987" cy="128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C7ADED-24E4-D041-1A33-D57002855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63" y="1056737"/>
            <a:ext cx="2793877" cy="903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D40BAC-00A3-1738-C3B0-FB166A924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1161" y="1058748"/>
            <a:ext cx="2793877" cy="9031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D9DA25-48D7-BF2E-DDC2-337B4BD8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1819" y="1058748"/>
            <a:ext cx="2793878" cy="90313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A75A69C8-81E2-21FA-C079-8D4D76737141}"/>
              </a:ext>
            </a:extLst>
          </p:cNvPr>
          <p:cNvGrpSpPr/>
          <p:nvPr/>
        </p:nvGrpSpPr>
        <p:grpSpPr>
          <a:xfrm>
            <a:off x="147560" y="2390628"/>
            <a:ext cx="2793873" cy="1449642"/>
            <a:chOff x="147560" y="2390628"/>
            <a:chExt cx="2793873" cy="144964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7003FB1-6851-DC71-9C3F-DA3E424383B3}"/>
                </a:ext>
              </a:extLst>
            </p:cNvPr>
            <p:cNvCxnSpPr>
              <a:cxnSpLocks/>
            </p:cNvCxnSpPr>
            <p:nvPr/>
          </p:nvCxnSpPr>
          <p:spPr>
            <a:xfrm>
              <a:off x="1544497" y="2390628"/>
              <a:ext cx="0" cy="383887"/>
            </a:xfrm>
            <a:prstGeom prst="straightConnector1">
              <a:avLst/>
            </a:prstGeom>
            <a:ln w="57150"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6D2D5F7-DB26-0036-0474-BC1D07358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7560" y="2937134"/>
              <a:ext cx="2793873" cy="90313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8A92D-32C3-E639-23B0-63EAB11EC246}"/>
              </a:ext>
            </a:extLst>
          </p:cNvPr>
          <p:cNvGrpSpPr/>
          <p:nvPr/>
        </p:nvGrpSpPr>
        <p:grpSpPr>
          <a:xfrm>
            <a:off x="3171819" y="2390628"/>
            <a:ext cx="2809407" cy="1457775"/>
            <a:chOff x="3171819" y="2390628"/>
            <a:chExt cx="2809407" cy="145777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6F22AF3-89E9-BE7E-F864-9C01D6A6EC70}"/>
                </a:ext>
              </a:extLst>
            </p:cNvPr>
            <p:cNvCxnSpPr>
              <a:cxnSpLocks/>
            </p:cNvCxnSpPr>
            <p:nvPr/>
          </p:nvCxnSpPr>
          <p:spPr>
            <a:xfrm>
              <a:off x="4576522" y="2390628"/>
              <a:ext cx="0" cy="383887"/>
            </a:xfrm>
            <a:prstGeom prst="straightConnector1">
              <a:avLst/>
            </a:prstGeom>
            <a:ln w="57150"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5580DA1-DE55-9956-567B-A658FDB03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71819" y="2940246"/>
              <a:ext cx="2809407" cy="90815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D4E3D6-CED0-83F0-DB04-32369CB6458B}"/>
              </a:ext>
            </a:extLst>
          </p:cNvPr>
          <p:cNvGrpSpPr/>
          <p:nvPr/>
        </p:nvGrpSpPr>
        <p:grpSpPr>
          <a:xfrm>
            <a:off x="6211612" y="2394801"/>
            <a:ext cx="2809406" cy="1445469"/>
            <a:chOff x="6211612" y="2394801"/>
            <a:chExt cx="2809406" cy="1445469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1D866BC-6219-2C14-0E44-53822E158CBA}"/>
                </a:ext>
              </a:extLst>
            </p:cNvPr>
            <p:cNvCxnSpPr>
              <a:cxnSpLocks/>
            </p:cNvCxnSpPr>
            <p:nvPr/>
          </p:nvCxnSpPr>
          <p:spPr>
            <a:xfrm>
              <a:off x="7598101" y="2394801"/>
              <a:ext cx="0" cy="383887"/>
            </a:xfrm>
            <a:prstGeom prst="straightConnector1">
              <a:avLst/>
            </a:prstGeom>
            <a:ln w="57150"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6F92BC0-43F8-8211-E359-4378D4E3F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11612" y="2932113"/>
              <a:ext cx="2809406" cy="908157"/>
            </a:xfrm>
            <a:prstGeom prst="rect">
              <a:avLst/>
            </a:prstGeom>
          </p:spPr>
        </p:pic>
      </p:grpSp>
      <p:sp>
        <p:nvSpPr>
          <p:cNvPr id="33" name="Google Shape;142;p24">
            <a:extLst>
              <a:ext uri="{FF2B5EF4-FFF2-40B4-BE49-F238E27FC236}">
                <a16:creationId xmlns:a16="http://schemas.microsoft.com/office/drawing/2014/main" id="{826C2FE4-D6C3-8C12-2A5F-5D489E8BFFEB}"/>
              </a:ext>
            </a:extLst>
          </p:cNvPr>
          <p:cNvSpPr txBox="1">
            <a:spLocks/>
          </p:cNvSpPr>
          <p:nvPr/>
        </p:nvSpPr>
        <p:spPr>
          <a:xfrm>
            <a:off x="88090" y="4227703"/>
            <a:ext cx="8963631" cy="40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We use the symbolized time series moving forward</a:t>
            </a:r>
          </a:p>
        </p:txBody>
      </p:sp>
    </p:spTree>
    <p:extLst>
      <p:ext uri="{BB962C8B-B14F-4D97-AF65-F5344CB8AC3E}">
        <p14:creationId xmlns:p14="http://schemas.microsoft.com/office/powerpoint/2010/main" val="181804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Google Shape;142;p24">
            <a:extLst>
              <a:ext uri="{FF2B5EF4-FFF2-40B4-BE49-F238E27FC236}">
                <a16:creationId xmlns:a16="http://schemas.microsoft.com/office/drawing/2014/main" id="{FCEECB5A-531F-138A-2812-3788E6EAAEF6}"/>
              </a:ext>
            </a:extLst>
          </p:cNvPr>
          <p:cNvSpPr txBox="1">
            <a:spLocks/>
          </p:cNvSpPr>
          <p:nvPr/>
        </p:nvSpPr>
        <p:spPr>
          <a:xfrm>
            <a:off x="431064" y="1011531"/>
            <a:ext cx="7487037" cy="957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For beginners, it may be more intuitive to write a code using the probability-based equation of transfer entropy: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347D9C-05D5-C06F-64FE-3C5B108DF9C2}"/>
              </a:ext>
            </a:extLst>
          </p:cNvPr>
          <p:cNvGrpSpPr/>
          <p:nvPr/>
        </p:nvGrpSpPr>
        <p:grpSpPr>
          <a:xfrm>
            <a:off x="1225899" y="1968582"/>
            <a:ext cx="6443417" cy="957072"/>
            <a:chOff x="288852" y="3668556"/>
            <a:chExt cx="6443417" cy="9570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46AD71-2A3E-E6C2-839E-F97026C3B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852" y="3668556"/>
              <a:ext cx="6443417" cy="957072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BB4C6BC-114C-DD77-4C5D-89F1DDFF217E}"/>
                </a:ext>
              </a:extLst>
            </p:cNvPr>
            <p:cNvCxnSpPr/>
            <p:nvPr/>
          </p:nvCxnSpPr>
          <p:spPr>
            <a:xfrm>
              <a:off x="1840230" y="4091940"/>
              <a:ext cx="171450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Google Shape;142;p24">
            <a:extLst>
              <a:ext uri="{FF2B5EF4-FFF2-40B4-BE49-F238E27FC236}">
                <a16:creationId xmlns:a16="http://schemas.microsoft.com/office/drawing/2014/main" id="{EB688F01-DB83-6429-EE15-DA82A90BD40A}"/>
              </a:ext>
            </a:extLst>
          </p:cNvPr>
          <p:cNvSpPr txBox="1">
            <a:spLocks/>
          </p:cNvSpPr>
          <p:nvPr/>
        </p:nvSpPr>
        <p:spPr>
          <a:xfrm>
            <a:off x="431064" y="3482465"/>
            <a:ext cx="7487037" cy="957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However, this method is computationally inefficient and time-consuming</a:t>
            </a:r>
          </a:p>
        </p:txBody>
      </p:sp>
    </p:spTree>
    <p:extLst>
      <p:ext uri="{BB962C8B-B14F-4D97-AF65-F5344CB8AC3E}">
        <p14:creationId xmlns:p14="http://schemas.microsoft.com/office/powerpoint/2010/main" val="369617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F15B9B-9A21-EDE8-DB81-26AE5F9F0E98}"/>
              </a:ext>
            </a:extLst>
          </p:cNvPr>
          <p:cNvGrpSpPr/>
          <p:nvPr/>
        </p:nvGrpSpPr>
        <p:grpSpPr>
          <a:xfrm>
            <a:off x="154858" y="1011532"/>
            <a:ext cx="8898956" cy="1008870"/>
            <a:chOff x="90183" y="1011532"/>
            <a:chExt cx="8963631" cy="10088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AA387D-5966-58FE-FF3E-10EE95527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858" y="1563202"/>
              <a:ext cx="5439105" cy="457200"/>
            </a:xfrm>
            <a:prstGeom prst="rect">
              <a:avLst/>
            </a:prstGeom>
          </p:spPr>
        </p:pic>
        <p:sp>
          <p:nvSpPr>
            <p:cNvPr id="10" name="Google Shape;142;p24">
              <a:extLst>
                <a:ext uri="{FF2B5EF4-FFF2-40B4-BE49-F238E27FC236}">
                  <a16:creationId xmlns:a16="http://schemas.microsoft.com/office/drawing/2014/main" id="{FCEECB5A-531F-138A-2812-3788E6EAAEF6}"/>
                </a:ext>
              </a:extLst>
            </p:cNvPr>
            <p:cNvSpPr txBox="1">
              <a:spLocks/>
            </p:cNvSpPr>
            <p:nvPr/>
          </p:nvSpPr>
          <p:spPr>
            <a:xfrm>
              <a:off x="90183" y="1011532"/>
              <a:ext cx="8963631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n-US" dirty="0">
                  <a:latin typeface="Montserrat" pitchFamily="2" charset="77"/>
                </a:rPr>
                <a:t>The entropy-based equation can be used to compute transfer entropy:</a:t>
              </a:r>
            </a:p>
          </p:txBody>
        </p:sp>
      </p:grpSp>
      <p:sp>
        <p:nvSpPr>
          <p:cNvPr id="12" name="Google Shape;142;p24">
            <a:extLst>
              <a:ext uri="{FF2B5EF4-FFF2-40B4-BE49-F238E27FC236}">
                <a16:creationId xmlns:a16="http://schemas.microsoft.com/office/drawing/2014/main" id="{920C3D2E-6C97-B591-83DB-5DC367E2070D}"/>
              </a:ext>
            </a:extLst>
          </p:cNvPr>
          <p:cNvSpPr txBox="1">
            <a:spLocks/>
          </p:cNvSpPr>
          <p:nvPr/>
        </p:nvSpPr>
        <p:spPr>
          <a:xfrm>
            <a:off x="260624" y="4264343"/>
            <a:ext cx="8857865" cy="40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Next, a code that computes joint entropy can be formulated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38C6DF-B96D-EB78-2DD8-A5BB3672CC30}"/>
              </a:ext>
            </a:extLst>
          </p:cNvPr>
          <p:cNvSpPr txBox="1"/>
          <p:nvPr/>
        </p:nvSpPr>
        <p:spPr>
          <a:xfrm>
            <a:off x="154857" y="2217683"/>
            <a:ext cx="6761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Computing conditional entropies in code could become cumbersome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0B8E98-30D6-0C12-0BA8-6112EC2E7D16}"/>
              </a:ext>
            </a:extLst>
          </p:cNvPr>
          <p:cNvGrpSpPr/>
          <p:nvPr/>
        </p:nvGrpSpPr>
        <p:grpSpPr>
          <a:xfrm>
            <a:off x="219066" y="2881760"/>
            <a:ext cx="8834747" cy="1038775"/>
            <a:chOff x="219066" y="2881760"/>
            <a:chExt cx="8834747" cy="1038775"/>
          </a:xfrm>
        </p:grpSpPr>
        <p:sp>
          <p:nvSpPr>
            <p:cNvPr id="11" name="Google Shape;142;p24">
              <a:extLst>
                <a:ext uri="{FF2B5EF4-FFF2-40B4-BE49-F238E27FC236}">
                  <a16:creationId xmlns:a16="http://schemas.microsoft.com/office/drawing/2014/main" id="{4A3EF6EF-6388-2921-2AC0-2B879C3F0475}"/>
                </a:ext>
              </a:extLst>
            </p:cNvPr>
            <p:cNvSpPr txBox="1">
              <a:spLocks/>
            </p:cNvSpPr>
            <p:nvPr/>
          </p:nvSpPr>
          <p:spPr>
            <a:xfrm>
              <a:off x="219066" y="2881760"/>
              <a:ext cx="8834747" cy="50292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n-US" dirty="0">
                  <a:latin typeface="Montserrat" pitchFamily="2" charset="77"/>
                </a:rPr>
                <a:t>To ease the computation of entropies, the equation can be rewritten as: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0822C6-7102-68E2-020B-2F5A5E65E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624" y="3536487"/>
              <a:ext cx="8507667" cy="384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899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A06276-5DCE-F5C1-51DC-8663F9A95E00}"/>
              </a:ext>
            </a:extLst>
          </p:cNvPr>
          <p:cNvGrpSpPr/>
          <p:nvPr/>
        </p:nvGrpSpPr>
        <p:grpSpPr>
          <a:xfrm>
            <a:off x="1414276" y="2338066"/>
            <a:ext cx="5311022" cy="658368"/>
            <a:chOff x="591162" y="2571750"/>
            <a:chExt cx="5311022" cy="6583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29C225-3EFC-6053-CF6C-34A4BF677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855"/>
            <a:stretch/>
          </p:blipFill>
          <p:spPr>
            <a:xfrm>
              <a:off x="591162" y="2571750"/>
              <a:ext cx="2061886" cy="65836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961DA6-6BC2-227D-BDC9-83D69EA1EB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33" r="47513"/>
            <a:stretch/>
          </p:blipFill>
          <p:spPr>
            <a:xfrm>
              <a:off x="2653048" y="2571750"/>
              <a:ext cx="695459" cy="65836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5180904-B82B-19DA-1DBC-24F657716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466"/>
            <a:stretch/>
          </p:blipFill>
          <p:spPr>
            <a:xfrm>
              <a:off x="3348142" y="2571750"/>
              <a:ext cx="2554042" cy="658368"/>
            </a:xfrm>
            <a:prstGeom prst="rect">
              <a:avLst/>
            </a:prstGeom>
          </p:spPr>
        </p:pic>
      </p:grpSp>
      <p:sp>
        <p:nvSpPr>
          <p:cNvPr id="7" name="Google Shape;142;p24">
            <a:extLst>
              <a:ext uri="{FF2B5EF4-FFF2-40B4-BE49-F238E27FC236}">
                <a16:creationId xmlns:a16="http://schemas.microsoft.com/office/drawing/2014/main" id="{9C31AE18-630F-239E-EA8F-8CB43576853A}"/>
              </a:ext>
            </a:extLst>
          </p:cNvPr>
          <p:cNvSpPr txBox="1">
            <a:spLocks/>
          </p:cNvSpPr>
          <p:nvPr/>
        </p:nvSpPr>
        <p:spPr>
          <a:xfrm>
            <a:off x="90183" y="1011532"/>
            <a:ext cx="8963631" cy="40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Recall: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6D5AEA-6342-7E4C-F9C1-2C173E4D2D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385"/>
          <a:stretch/>
        </p:blipFill>
        <p:spPr>
          <a:xfrm>
            <a:off x="1013836" y="803468"/>
            <a:ext cx="4192525" cy="8162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3961A19-E1C5-36C2-F2C7-B37B2473A597}"/>
              </a:ext>
            </a:extLst>
          </p:cNvPr>
          <p:cNvSpPr txBox="1"/>
          <p:nvPr/>
        </p:nvSpPr>
        <p:spPr>
          <a:xfrm>
            <a:off x="97862" y="1715381"/>
            <a:ext cx="8322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The function needs to compute the probabilities of observations (0s and 1s) in a time series</a:t>
            </a:r>
          </a:p>
        </p:txBody>
      </p:sp>
      <p:sp>
        <p:nvSpPr>
          <p:cNvPr id="21" name="Google Shape;142;p24">
            <a:extLst>
              <a:ext uri="{FF2B5EF4-FFF2-40B4-BE49-F238E27FC236}">
                <a16:creationId xmlns:a16="http://schemas.microsoft.com/office/drawing/2014/main" id="{35FCB955-6EEF-84B9-5533-E5D6FBFDCDA0}"/>
              </a:ext>
            </a:extLst>
          </p:cNvPr>
          <p:cNvSpPr txBox="1">
            <a:spLocks/>
          </p:cNvSpPr>
          <p:nvPr/>
        </p:nvSpPr>
        <p:spPr>
          <a:xfrm>
            <a:off x="97862" y="2479299"/>
            <a:ext cx="8963631" cy="40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Also recall: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29A814-02DF-CB45-AA70-78F1A59D5E5D}"/>
                  </a:ext>
                </a:extLst>
              </p:cNvPr>
              <p:cNvSpPr txBox="1"/>
              <p:nvPr/>
            </p:nvSpPr>
            <p:spPr>
              <a:xfrm>
                <a:off x="97862" y="3233142"/>
                <a:ext cx="8322238" cy="1579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600"/>
                  </a:spcAft>
                </a:pPr>
                <a:r>
                  <a:rPr lang="en-US" dirty="0">
                    <a:latin typeface="Montserrat" pitchFamily="2" charset="77"/>
                  </a:rPr>
                  <a:t>For joint probabilities, the function needs to compute the probabilities of joint observations in multiple time series </a:t>
                </a:r>
              </a:p>
              <a:p>
                <a:pPr>
                  <a:spcAft>
                    <a:spcPts val="1600"/>
                  </a:spcAft>
                </a:pPr>
                <a:r>
                  <a:rPr lang="en-US" dirty="0">
                    <a:latin typeface="Montserrat" pitchFamily="2" charset="77"/>
                  </a:rPr>
                  <a:t>For </a:t>
                </a:r>
                <a:r>
                  <a:rPr lang="en-US" u="sng" dirty="0">
                    <a:latin typeface="Montserrat" pitchFamily="2" charset="77"/>
                  </a:rPr>
                  <a:t>two</a:t>
                </a:r>
                <a:r>
                  <a:rPr lang="en-US" dirty="0">
                    <a:latin typeface="Montserrat" pitchFamily="2" charset="77"/>
                  </a:rPr>
                  <a:t> binary time series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Montserrat" pitchFamily="2" charset="77"/>
                  </a:rPr>
                  <a:t> joint observations: (0,0), (0,1), (1,0), and (1,1)</a:t>
                </a:r>
              </a:p>
              <a:p>
                <a:pPr>
                  <a:spcAft>
                    <a:spcPts val="1600"/>
                  </a:spcAft>
                </a:pPr>
                <a:r>
                  <a:rPr lang="en-US" dirty="0">
                    <a:latin typeface="Montserrat" pitchFamily="2" charset="77"/>
                  </a:rPr>
                  <a:t>For </a:t>
                </a:r>
                <a:r>
                  <a:rPr lang="en-US" u="sng" dirty="0">
                    <a:latin typeface="Montserrat" pitchFamily="2" charset="77"/>
                  </a:rPr>
                  <a:t>three</a:t>
                </a:r>
                <a:r>
                  <a:rPr lang="en-US" dirty="0">
                    <a:latin typeface="Montserrat" pitchFamily="2" charset="77"/>
                  </a:rPr>
                  <a:t> binary time series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latin typeface="Montserrat" pitchFamily="2" charset="77"/>
                  </a:rPr>
                  <a:t> joint observations: (0,0,0), (1,0,0), (0,1,0), (0,0,1), (1,1,0), (0,1,1), (1,0,1), and (1,1,1)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29A814-02DF-CB45-AA70-78F1A59D5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2" y="3233142"/>
                <a:ext cx="8322238" cy="1579920"/>
              </a:xfrm>
              <a:prstGeom prst="rect">
                <a:avLst/>
              </a:prstGeom>
              <a:blipFill>
                <a:blip r:embed="rId5"/>
                <a:stretch>
                  <a:fillRect l="-152" t="-794" r="-457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10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B87C0E-6942-ED11-7C44-34B7970A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24" y="913606"/>
            <a:ext cx="7772400" cy="1457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A15491-8630-8EAD-646F-BA04BFE6CC53}"/>
              </a:ext>
            </a:extLst>
          </p:cNvPr>
          <p:cNvSpPr txBox="1"/>
          <p:nvPr/>
        </p:nvSpPr>
        <p:spPr>
          <a:xfrm>
            <a:off x="260624" y="2486453"/>
            <a:ext cx="8322238" cy="284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The function takes a data frame as input, where each column is a time series. It does the following:</a:t>
            </a:r>
          </a:p>
          <a:p>
            <a:pPr marL="342900" indent="-342900">
              <a:spcAft>
                <a:spcPts val="1600"/>
              </a:spcAft>
              <a:buAutoNum type="arabicParenR"/>
            </a:pPr>
            <a:r>
              <a:rPr lang="en-US" dirty="0">
                <a:latin typeface="Montserrat" pitchFamily="2" charset="77"/>
              </a:rPr>
              <a:t>Obtain the length of the time series</a:t>
            </a:r>
          </a:p>
          <a:p>
            <a:pPr marL="342900" indent="-342900">
              <a:spcAft>
                <a:spcPts val="1600"/>
              </a:spcAft>
              <a:buAutoNum type="arabicParenR"/>
            </a:pPr>
            <a:r>
              <a:rPr lang="en-US" dirty="0">
                <a:latin typeface="Montserrat" pitchFamily="2" charset="77"/>
              </a:rPr>
              <a:t>Count the number of times each unique row appears (each would represent a possible outcome)</a:t>
            </a:r>
          </a:p>
          <a:p>
            <a:pPr marL="342900" indent="-342900">
              <a:spcAft>
                <a:spcPts val="1600"/>
              </a:spcAft>
              <a:buAutoNum type="arabicParenR"/>
            </a:pPr>
            <a:r>
              <a:rPr lang="en-US" dirty="0">
                <a:latin typeface="Montserrat" pitchFamily="2" charset="77"/>
              </a:rPr>
              <a:t>Divide the counts by the length of the time series to get a probability of each outcome</a:t>
            </a:r>
          </a:p>
          <a:p>
            <a:pPr marL="342900" indent="-342900">
              <a:spcAft>
                <a:spcPts val="1600"/>
              </a:spcAft>
              <a:buAutoNum type="arabicParenR"/>
            </a:pPr>
            <a:r>
              <a:rPr lang="en-US" dirty="0">
                <a:latin typeface="Montserrat" pitchFamily="2" charset="77"/>
              </a:rPr>
              <a:t>Compute the (joint) entropy</a:t>
            </a: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A46EF-3A5E-7ECF-D860-C9EE8EF4C043}"/>
              </a:ext>
            </a:extLst>
          </p:cNvPr>
          <p:cNvSpPr/>
          <p:nvPr/>
        </p:nvSpPr>
        <p:spPr>
          <a:xfrm>
            <a:off x="448988" y="1104900"/>
            <a:ext cx="1323975" cy="257175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871F0F-8B1A-75B6-3365-1D6743752DCF}"/>
              </a:ext>
            </a:extLst>
          </p:cNvPr>
          <p:cNvSpPr/>
          <p:nvPr/>
        </p:nvSpPr>
        <p:spPr>
          <a:xfrm>
            <a:off x="448988" y="1356518"/>
            <a:ext cx="4342087" cy="257175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AA8570-7BA2-2BE2-7EAA-72C2F726D210}"/>
              </a:ext>
            </a:extLst>
          </p:cNvPr>
          <p:cNvSpPr/>
          <p:nvPr/>
        </p:nvSpPr>
        <p:spPr>
          <a:xfrm>
            <a:off x="448988" y="1361098"/>
            <a:ext cx="4551637" cy="257175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82DB6-FE24-5F02-8EC3-AD1AA2D4E3E8}"/>
              </a:ext>
            </a:extLst>
          </p:cNvPr>
          <p:cNvSpPr/>
          <p:nvPr/>
        </p:nvSpPr>
        <p:spPr>
          <a:xfrm>
            <a:off x="448988" y="1591897"/>
            <a:ext cx="2760937" cy="257175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5D1195-B4AC-8D55-3D24-25FF859B60F2}"/>
              </a:ext>
            </a:extLst>
          </p:cNvPr>
          <p:cNvCxnSpPr>
            <a:cxnSpLocks/>
          </p:cNvCxnSpPr>
          <p:nvPr/>
        </p:nvCxnSpPr>
        <p:spPr>
          <a:xfrm flipH="1" flipV="1">
            <a:off x="2191406" y="1865311"/>
            <a:ext cx="857250" cy="695325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21762FB-E18A-6C67-EBEF-A42FF5488FB7}"/>
              </a:ext>
            </a:extLst>
          </p:cNvPr>
          <p:cNvSpPr/>
          <p:nvPr/>
        </p:nvSpPr>
        <p:spPr>
          <a:xfrm>
            <a:off x="1849161" y="1600505"/>
            <a:ext cx="446363" cy="257175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67C1B-B41E-A0CD-C0CE-8BF07466F4FF}"/>
              </a:ext>
            </a:extLst>
          </p:cNvPr>
          <p:cNvSpPr txBox="1"/>
          <p:nvPr/>
        </p:nvSpPr>
        <p:spPr>
          <a:xfrm>
            <a:off x="260624" y="2104694"/>
            <a:ext cx="8322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We apply the entropy function we developed: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09A85-6916-0143-6D3C-F6C997D1982A}"/>
              </a:ext>
            </a:extLst>
          </p:cNvPr>
          <p:cNvSpPr txBox="1"/>
          <p:nvPr/>
        </p:nvSpPr>
        <p:spPr>
          <a:xfrm>
            <a:off x="260624" y="922465"/>
            <a:ext cx="8322238" cy="728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Returning to the transfer entropy equation:</a:t>
            </a: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</p:txBody>
      </p:sp>
      <p:pic>
        <p:nvPicPr>
          <p:cNvPr id="10" name="Picture 9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1469E5FD-086D-6191-0434-F53A4CBCE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24" y="2730393"/>
            <a:ext cx="7595325" cy="1920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C11556-9346-168E-FC34-0B498B001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24" y="1382909"/>
            <a:ext cx="8507667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7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92F2C0-9FBA-F2BC-A850-B2A4A931152B}"/>
              </a:ext>
            </a:extLst>
          </p:cNvPr>
          <p:cNvGrpSpPr/>
          <p:nvPr/>
        </p:nvGrpSpPr>
        <p:grpSpPr>
          <a:xfrm>
            <a:off x="531899" y="1072194"/>
            <a:ext cx="6667733" cy="908157"/>
            <a:chOff x="531899" y="1072194"/>
            <a:chExt cx="6667733" cy="90815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1E87F58-490C-D93B-B851-5E282D8F9F05}"/>
                </a:ext>
              </a:extLst>
            </p:cNvPr>
            <p:cNvCxnSpPr>
              <a:cxnSpLocks/>
            </p:cNvCxnSpPr>
            <p:nvPr/>
          </p:nvCxnSpPr>
          <p:spPr>
            <a:xfrm>
              <a:off x="3556364" y="1395964"/>
              <a:ext cx="663548" cy="0"/>
            </a:xfrm>
            <a:prstGeom prst="straightConnector1">
              <a:avLst/>
            </a:prstGeom>
            <a:ln w="57150"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978261-E0EC-543C-61A6-65B97BD7E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5759" y="1072194"/>
              <a:ext cx="2793873" cy="90313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C6BE35-9B68-9156-35FA-6AB38254C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899" y="1072194"/>
              <a:ext cx="2809407" cy="90815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B7DCCA-A2B5-B0F1-FFBD-8AE74EEA0378}"/>
              </a:ext>
            </a:extLst>
          </p:cNvPr>
          <p:cNvGrpSpPr/>
          <p:nvPr/>
        </p:nvGrpSpPr>
        <p:grpSpPr>
          <a:xfrm>
            <a:off x="531899" y="2368761"/>
            <a:ext cx="6667734" cy="908157"/>
            <a:chOff x="531899" y="2368761"/>
            <a:chExt cx="6667734" cy="9081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9621917-AE79-40AA-1432-767C9D7E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899" y="2368761"/>
              <a:ext cx="2809406" cy="908157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8837029-5EC5-09C6-C2DC-C2D2C704FA8E}"/>
                </a:ext>
              </a:extLst>
            </p:cNvPr>
            <p:cNvCxnSpPr>
              <a:cxnSpLocks/>
            </p:cNvCxnSpPr>
            <p:nvPr/>
          </p:nvCxnSpPr>
          <p:spPr>
            <a:xfrm>
              <a:off x="3556365" y="2697552"/>
              <a:ext cx="663548" cy="0"/>
            </a:xfrm>
            <a:prstGeom prst="straightConnector1">
              <a:avLst/>
            </a:prstGeom>
            <a:ln w="57150"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FB8E273-F046-5058-F19A-2B60D30E3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05760" y="2373782"/>
              <a:ext cx="2793873" cy="90313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4CBA9A-85F6-708F-46D3-A7A154BA8D91}"/>
              </a:ext>
            </a:extLst>
          </p:cNvPr>
          <p:cNvGrpSpPr/>
          <p:nvPr/>
        </p:nvGrpSpPr>
        <p:grpSpPr>
          <a:xfrm>
            <a:off x="531899" y="3665328"/>
            <a:ext cx="6667733" cy="913178"/>
            <a:chOff x="531899" y="3665328"/>
            <a:chExt cx="6667733" cy="91317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156E455-A98E-80F5-CA6C-A6010AC802EF}"/>
                </a:ext>
              </a:extLst>
            </p:cNvPr>
            <p:cNvCxnSpPr>
              <a:cxnSpLocks/>
            </p:cNvCxnSpPr>
            <p:nvPr/>
          </p:nvCxnSpPr>
          <p:spPr>
            <a:xfrm>
              <a:off x="3556364" y="3999140"/>
              <a:ext cx="663548" cy="0"/>
            </a:xfrm>
            <a:prstGeom prst="straightConnector1">
              <a:avLst/>
            </a:prstGeom>
            <a:ln w="57150"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A94A6F-2C40-3124-6652-2E42E014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05759" y="3675370"/>
              <a:ext cx="2793873" cy="90313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8A0F450-097E-8FFC-FA74-2FD11D797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1899" y="3665328"/>
              <a:ext cx="2793873" cy="90815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0D25C18-3971-500E-870C-DF12844573B5}"/>
              </a:ext>
            </a:extLst>
          </p:cNvPr>
          <p:cNvSpPr txBox="1"/>
          <p:nvPr/>
        </p:nvSpPr>
        <p:spPr>
          <a:xfrm>
            <a:off x="7388896" y="1218495"/>
            <a:ext cx="1602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TE = 0.011 bits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8BFDC6-AA06-6027-5588-2FC667EFC44B}"/>
              </a:ext>
            </a:extLst>
          </p:cNvPr>
          <p:cNvSpPr txBox="1"/>
          <p:nvPr/>
        </p:nvSpPr>
        <p:spPr>
          <a:xfrm>
            <a:off x="7388897" y="2511661"/>
            <a:ext cx="1602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TE &lt; 0.001 bits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13B6DA-6979-7868-41E3-CB84EC0CAB4B}"/>
              </a:ext>
            </a:extLst>
          </p:cNvPr>
          <p:cNvSpPr txBox="1"/>
          <p:nvPr/>
        </p:nvSpPr>
        <p:spPr>
          <a:xfrm>
            <a:off x="7385478" y="3813195"/>
            <a:ext cx="17585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TE =  0.014 bits </a:t>
            </a:r>
          </a:p>
        </p:txBody>
      </p:sp>
    </p:spTree>
    <p:extLst>
      <p:ext uri="{BB962C8B-B14F-4D97-AF65-F5344CB8AC3E}">
        <p14:creationId xmlns:p14="http://schemas.microsoft.com/office/powerpoint/2010/main" val="288985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4">
            <a:extLst>
              <a:ext uri="{FF2B5EF4-FFF2-40B4-BE49-F238E27FC236}">
                <a16:creationId xmlns:a16="http://schemas.microsoft.com/office/drawing/2014/main" id="{FC41F1CD-2C9A-379B-7B6B-4184A035C4E1}"/>
              </a:ext>
            </a:extLst>
          </p:cNvPr>
          <p:cNvSpPr txBox="1">
            <a:spLocks/>
          </p:cNvSpPr>
          <p:nvPr/>
        </p:nvSpPr>
        <p:spPr>
          <a:xfrm>
            <a:off x="311699" y="804752"/>
            <a:ext cx="7891523" cy="44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 lang="en-US" sz="2200" dirty="0">
              <a:latin typeface="Montserrat" pitchFamily="2" charset="77"/>
            </a:endParaRPr>
          </a:p>
        </p:txBody>
      </p:sp>
      <p:sp>
        <p:nvSpPr>
          <p:cNvPr id="14" name="Google Shape;195;p32">
            <a:extLst>
              <a:ext uri="{FF2B5EF4-FFF2-40B4-BE49-F238E27FC236}">
                <a16:creationId xmlns:a16="http://schemas.microsoft.com/office/drawing/2014/main" id="{B42C11EB-DD77-1B0C-2F93-076130988A76}"/>
              </a:ext>
            </a:extLst>
          </p:cNvPr>
          <p:cNvSpPr txBox="1">
            <a:spLocks/>
          </p:cNvSpPr>
          <p:nvPr/>
        </p:nvSpPr>
        <p:spPr>
          <a:xfrm>
            <a:off x="515566" y="514381"/>
            <a:ext cx="2907009" cy="19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2800" dirty="0"/>
              <a:t>Several frameworks exist for causal inference</a:t>
            </a:r>
          </a:p>
        </p:txBody>
      </p:sp>
      <p:sp>
        <p:nvSpPr>
          <p:cNvPr id="15" name="Google Shape;142;p24">
            <a:extLst>
              <a:ext uri="{FF2B5EF4-FFF2-40B4-BE49-F238E27FC236}">
                <a16:creationId xmlns:a16="http://schemas.microsoft.com/office/drawing/2014/main" id="{3B3E7605-6CE6-11C8-992F-2C62C2D2DF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4606" y="2780870"/>
            <a:ext cx="2748927" cy="1244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Counterfactual-based methods are most commonly employed for inference in epidemiology</a:t>
            </a:r>
            <a:endParaRPr sz="14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2C6754-C29A-0E46-B8D1-C43E6CF3A79F}"/>
              </a:ext>
            </a:extLst>
          </p:cNvPr>
          <p:cNvGrpSpPr/>
          <p:nvPr/>
        </p:nvGrpSpPr>
        <p:grpSpPr>
          <a:xfrm>
            <a:off x="4233385" y="514381"/>
            <a:ext cx="3796747" cy="3948816"/>
            <a:chOff x="4327978" y="514381"/>
            <a:chExt cx="3796747" cy="3948816"/>
          </a:xfrm>
        </p:grpSpPr>
        <p:sp>
          <p:nvSpPr>
            <p:cNvPr id="16" name="Text Box 25">
              <a:extLst>
                <a:ext uri="{FF2B5EF4-FFF2-40B4-BE49-F238E27FC236}">
                  <a16:creationId xmlns:a16="http://schemas.microsoft.com/office/drawing/2014/main" id="{AE2BC454-74B2-68E8-0BAC-1603163505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5687" y="4201587"/>
              <a:ext cx="152132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sz="2200">
                  <a:solidFill>
                    <a:srgbClr val="000066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sz="2000">
                  <a:solidFill>
                    <a:srgbClr val="000066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</a:rPr>
                <a:t>[</a:t>
              </a: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  <a:hlinkClick r:id="rId3"/>
                </a:rPr>
                <a:t>Snow 1849</a:t>
              </a: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</a:rPr>
                <a:t>]</a:t>
              </a:r>
            </a:p>
          </p:txBody>
        </p:sp>
        <p:pic>
          <p:nvPicPr>
            <p:cNvPr id="1026" name="Picture 2" descr="Book page image">
              <a:extLst>
                <a:ext uri="{FF2B5EF4-FFF2-40B4-BE49-F238E27FC236}">
                  <a16:creationId xmlns:a16="http://schemas.microsoft.com/office/drawing/2014/main" id="{C90B3CD7-F76D-6415-C743-AE901980E6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0" t="1964" r="452" b="786"/>
            <a:stretch/>
          </p:blipFill>
          <p:spPr bwMode="auto">
            <a:xfrm>
              <a:off x="4327978" y="514381"/>
              <a:ext cx="3796747" cy="35610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BE412E-4C3A-37DF-827A-09B6FCC1EBC4}"/>
              </a:ext>
            </a:extLst>
          </p:cNvPr>
          <p:cNvGrpSpPr/>
          <p:nvPr/>
        </p:nvGrpSpPr>
        <p:grpSpPr>
          <a:xfrm>
            <a:off x="3775406" y="836209"/>
            <a:ext cx="4586583" cy="3633344"/>
            <a:chOff x="3838466" y="836209"/>
            <a:chExt cx="4586583" cy="3633344"/>
          </a:xfrm>
        </p:grpSpPr>
        <p:sp>
          <p:nvSpPr>
            <p:cNvPr id="21" name="Text Box 25">
              <a:extLst>
                <a:ext uri="{FF2B5EF4-FFF2-40B4-BE49-F238E27FC236}">
                  <a16:creationId xmlns:a16="http://schemas.microsoft.com/office/drawing/2014/main" id="{779CBEE2-2FF2-C064-16A3-C56A097E49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3429" y="4207943"/>
              <a:ext cx="199665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sz="2200">
                  <a:solidFill>
                    <a:srgbClr val="000066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sz="2000">
                  <a:solidFill>
                    <a:srgbClr val="000066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</a:rPr>
                <a:t>[</a:t>
              </a: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  <a:hlinkClick r:id="rId5"/>
                </a:rPr>
                <a:t>Goodman-Bacon 2021</a:t>
              </a: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</a:rPr>
                <a:t>]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E7BA906-EB6B-5F14-D8E8-C3DE365F3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8466" y="836209"/>
              <a:ext cx="4586583" cy="32859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95A1D35-DC4D-EA55-744C-A4DF77571F44}"/>
              </a:ext>
            </a:extLst>
          </p:cNvPr>
          <p:cNvGrpSpPr/>
          <p:nvPr/>
        </p:nvGrpSpPr>
        <p:grpSpPr>
          <a:xfrm>
            <a:off x="3657041" y="1181131"/>
            <a:ext cx="4971393" cy="2543100"/>
            <a:chOff x="3657041" y="834085"/>
            <a:chExt cx="4971393" cy="2543100"/>
          </a:xfrm>
        </p:grpSpPr>
        <p:sp>
          <p:nvSpPr>
            <p:cNvPr id="24" name="Text Box 25">
              <a:extLst>
                <a:ext uri="{FF2B5EF4-FFF2-40B4-BE49-F238E27FC236}">
                  <a16:creationId xmlns:a16="http://schemas.microsoft.com/office/drawing/2014/main" id="{AA599E1E-74D7-67E8-7B62-FFF7DE1D8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4408" y="3115575"/>
              <a:ext cx="199665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sz="2200">
                  <a:solidFill>
                    <a:srgbClr val="000066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sz="2000">
                  <a:solidFill>
                    <a:srgbClr val="000066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</a:rPr>
                <a:t>[</a:t>
              </a: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  <a:hlinkClick r:id="rId7"/>
                </a:rPr>
                <a:t>Card and Krueger 1994</a:t>
              </a: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</a:rPr>
                <a:t>]</a:t>
              </a:r>
            </a:p>
          </p:txBody>
        </p:sp>
        <p:pic>
          <p:nvPicPr>
            <p:cNvPr id="25" name="Picture 24" descr="A table with numbers and a number of items&#10;&#10;Description automatically generated">
              <a:extLst>
                <a:ext uri="{FF2B5EF4-FFF2-40B4-BE49-F238E27FC236}">
                  <a16:creationId xmlns:a16="http://schemas.microsoft.com/office/drawing/2014/main" id="{C5DBFE0F-457A-701B-37EC-35021532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57041" y="834085"/>
              <a:ext cx="4971393" cy="21763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2D0F77-45DC-A927-907C-984164F87B1E}"/>
              </a:ext>
            </a:extLst>
          </p:cNvPr>
          <p:cNvGrpSpPr/>
          <p:nvPr/>
        </p:nvGrpSpPr>
        <p:grpSpPr>
          <a:xfrm>
            <a:off x="4062982" y="659435"/>
            <a:ext cx="4159509" cy="3810820"/>
            <a:chOff x="4062982" y="543825"/>
            <a:chExt cx="4159509" cy="3810820"/>
          </a:xfrm>
        </p:grpSpPr>
        <p:sp>
          <p:nvSpPr>
            <p:cNvPr id="29" name="Text Box 25">
              <a:extLst>
                <a:ext uri="{FF2B5EF4-FFF2-40B4-BE49-F238E27FC236}">
                  <a16:creationId xmlns:a16="http://schemas.microsoft.com/office/drawing/2014/main" id="{D33EF2A6-A169-1B18-A18A-C70845396E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4408" y="4093035"/>
              <a:ext cx="199665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sz="2200">
                  <a:solidFill>
                    <a:srgbClr val="000066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sz="2000">
                  <a:solidFill>
                    <a:srgbClr val="000066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</a:rPr>
                <a:t>[</a:t>
              </a: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  <a:hlinkClick r:id="rId9"/>
                </a:rPr>
                <a:t>Abadie et al. 2010</a:t>
              </a: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</a:rPr>
                <a:t>]</a:t>
              </a:r>
            </a:p>
          </p:txBody>
        </p:sp>
        <p:pic>
          <p:nvPicPr>
            <p:cNvPr id="30" name="Picture 29" descr="A graph of a line graph&#10;&#10;Description automatically generated with medium confidence">
              <a:extLst>
                <a:ext uri="{FF2B5EF4-FFF2-40B4-BE49-F238E27FC236}">
                  <a16:creationId xmlns:a16="http://schemas.microsoft.com/office/drawing/2014/main" id="{70D58DCD-F2EE-7408-40BC-85DDFBC6D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62982" y="543825"/>
              <a:ext cx="4159509" cy="3549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393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4;p18">
            <a:extLst>
              <a:ext uri="{FF2B5EF4-FFF2-40B4-BE49-F238E27FC236}">
                <a16:creationId xmlns:a16="http://schemas.microsoft.com/office/drawing/2014/main" id="{28AEA299-938A-F072-1DFD-FED6067203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948" y="1686909"/>
            <a:ext cx="8764907" cy="646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Part 3:</a:t>
            </a:r>
            <a:br>
              <a:rPr lang="en-US" sz="3600" dirty="0"/>
            </a:br>
            <a:r>
              <a:rPr lang="en-US" sz="3600" dirty="0"/>
              <a:t>Testing for statistical significance</a:t>
            </a:r>
            <a:endParaRPr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9A788-546E-81CA-7BD0-86E1BE831B76}"/>
              </a:ext>
            </a:extLst>
          </p:cNvPr>
          <p:cNvSpPr txBox="1"/>
          <p:nvPr/>
        </p:nvSpPr>
        <p:spPr>
          <a:xfrm>
            <a:off x="1042416" y="464515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61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have some results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Google Shape;161;p27">
            <a:extLst>
              <a:ext uri="{FF2B5EF4-FFF2-40B4-BE49-F238E27FC236}">
                <a16:creationId xmlns:a16="http://schemas.microsoft.com/office/drawing/2014/main" id="{57C30E31-D839-2A3D-B876-C32F55D59274}"/>
              </a:ext>
            </a:extLst>
          </p:cNvPr>
          <p:cNvSpPr txBox="1">
            <a:spLocks/>
          </p:cNvSpPr>
          <p:nvPr/>
        </p:nvSpPr>
        <p:spPr>
          <a:xfrm>
            <a:off x="260624" y="3335836"/>
            <a:ext cx="86227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1800" dirty="0"/>
              <a:t>Are these values statistically different from zero?</a:t>
            </a:r>
          </a:p>
        </p:txBody>
      </p:sp>
      <p:sp>
        <p:nvSpPr>
          <p:cNvPr id="6" name="Google Shape;142;p24">
            <a:extLst>
              <a:ext uri="{FF2B5EF4-FFF2-40B4-BE49-F238E27FC236}">
                <a16:creationId xmlns:a16="http://schemas.microsoft.com/office/drawing/2014/main" id="{0A45FC4C-55F5-B2C2-B61F-66C477A1F7EC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8" name="Google Shape;163;p27">
            <a:extLst>
              <a:ext uri="{FF2B5EF4-FFF2-40B4-BE49-F238E27FC236}">
                <a16:creationId xmlns:a16="http://schemas.microsoft.com/office/drawing/2014/main" id="{A15EE511-C88B-96BF-CF00-6A1995DB81D5}"/>
              </a:ext>
            </a:extLst>
          </p:cNvPr>
          <p:cNvSpPr txBox="1"/>
          <p:nvPr/>
        </p:nvSpPr>
        <p:spPr>
          <a:xfrm>
            <a:off x="509715" y="1289409"/>
            <a:ext cx="2614923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media output on firearm regulations to background checks</a:t>
            </a:r>
            <a:endParaRPr sz="1200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0.011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63;p27">
            <a:extLst>
              <a:ext uri="{FF2B5EF4-FFF2-40B4-BE49-F238E27FC236}">
                <a16:creationId xmlns:a16="http://schemas.microsoft.com/office/drawing/2014/main" id="{5606A02C-3DEF-F444-BA5E-A68F9CC70A01}"/>
              </a:ext>
            </a:extLst>
          </p:cNvPr>
          <p:cNvSpPr txBox="1"/>
          <p:nvPr/>
        </p:nvSpPr>
        <p:spPr>
          <a:xfrm>
            <a:off x="3403025" y="1293357"/>
            <a:ext cx="2842464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media output on shootings to background checks</a:t>
            </a:r>
            <a:endParaRPr sz="1200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&lt;0.001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63;p27">
            <a:extLst>
              <a:ext uri="{FF2B5EF4-FFF2-40B4-BE49-F238E27FC236}">
                <a16:creationId xmlns:a16="http://schemas.microsoft.com/office/drawing/2014/main" id="{D11C19B8-2A12-A732-1B1E-787441DFC28E}"/>
              </a:ext>
            </a:extLst>
          </p:cNvPr>
          <p:cNvSpPr txBox="1"/>
          <p:nvPr/>
        </p:nvSpPr>
        <p:spPr>
          <a:xfrm>
            <a:off x="6576884" y="1289409"/>
            <a:ext cx="2057401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mass shootings to background checks</a:t>
            </a:r>
            <a:endParaRPr sz="1200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0.014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25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Permutation tests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8" name="Google Shape;163;p27">
            <a:extLst>
              <a:ext uri="{FF2B5EF4-FFF2-40B4-BE49-F238E27FC236}">
                <a16:creationId xmlns:a16="http://schemas.microsoft.com/office/drawing/2014/main" id="{A2485120-0954-24A9-F991-08665408BC47}"/>
              </a:ext>
            </a:extLst>
          </p:cNvPr>
          <p:cNvSpPr txBox="1"/>
          <p:nvPr/>
        </p:nvSpPr>
        <p:spPr>
          <a:xfrm>
            <a:off x="2131553" y="799057"/>
            <a:ext cx="4880885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To determine whether observed transfer entropy is significantly different from zero, we will compare it against the amount of transfer entropy that would be measured between two </a:t>
            </a:r>
            <a:r>
              <a:rPr lang="en-US" dirty="0" err="1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uninteracting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 time series</a:t>
            </a:r>
            <a:endParaRPr dirty="0">
              <a:solidFill>
                <a:schemeClr val="bg2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" name="Google Shape;163;p27">
            <a:extLst>
              <a:ext uri="{FF2B5EF4-FFF2-40B4-BE49-F238E27FC236}">
                <a16:creationId xmlns:a16="http://schemas.microsoft.com/office/drawing/2014/main" id="{ABE0B346-2ABD-7CAA-0816-AF7DFAF287AC}"/>
              </a:ext>
            </a:extLst>
          </p:cNvPr>
          <p:cNvSpPr txBox="1"/>
          <p:nvPr/>
        </p:nvSpPr>
        <p:spPr>
          <a:xfrm>
            <a:off x="497540" y="2037557"/>
            <a:ext cx="4074460" cy="125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5000"/>
              </a:lnSpc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Shuffle the time series of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(the source variable)</a:t>
            </a:r>
          </a:p>
          <a:p>
            <a:pPr marL="228600" indent="-228600">
              <a:lnSpc>
                <a:spcPct val="125000"/>
              </a:lnSpc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Compute transfer entropy</a:t>
            </a:r>
          </a:p>
          <a:p>
            <a:pPr marL="228600" indent="-228600">
              <a:lnSpc>
                <a:spcPct val="125000"/>
              </a:lnSpc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Repeat steps 1 and 2 thousands of times to generate a surrogate distribution</a:t>
            </a:r>
          </a:p>
          <a:p>
            <a:pPr marL="228600" indent="-228600">
              <a:lnSpc>
                <a:spcPct val="125000"/>
              </a:lnSpc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Compute the distribution’s right-tail value</a:t>
            </a:r>
          </a:p>
          <a:p>
            <a:pPr marL="228600" indent="-228600">
              <a:lnSpc>
                <a:spcPct val="125000"/>
              </a:lnSpc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Test whether the measured transfer entropy is greater than the distribution’s right-tail value</a:t>
            </a:r>
            <a:endParaRPr dirty="0">
              <a:solidFill>
                <a:schemeClr val="bg2">
                  <a:lumMod val="50000"/>
                </a:schemeClr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318C7-AE05-DD91-7191-A1F00D209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1" r="6443"/>
          <a:stretch/>
        </p:blipFill>
        <p:spPr>
          <a:xfrm>
            <a:off x="4572000" y="2331720"/>
            <a:ext cx="4524515" cy="1715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40BDED-20B4-6C38-C3B7-A0F5A16C10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9" r="6964"/>
          <a:stretch/>
        </p:blipFill>
        <p:spPr>
          <a:xfrm>
            <a:off x="4571997" y="2331720"/>
            <a:ext cx="4524515" cy="1715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407148-5D71-6D6C-C631-3C31D0A0D7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19" r="6042"/>
          <a:stretch/>
        </p:blipFill>
        <p:spPr>
          <a:xfrm>
            <a:off x="4572000" y="2331720"/>
            <a:ext cx="4572000" cy="171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1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Permutation tests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8" name="Google Shape;163;p27">
            <a:extLst>
              <a:ext uri="{FF2B5EF4-FFF2-40B4-BE49-F238E27FC236}">
                <a16:creationId xmlns:a16="http://schemas.microsoft.com/office/drawing/2014/main" id="{A2485120-0954-24A9-F991-08665408BC47}"/>
              </a:ext>
            </a:extLst>
          </p:cNvPr>
          <p:cNvSpPr txBox="1"/>
          <p:nvPr/>
        </p:nvSpPr>
        <p:spPr>
          <a:xfrm>
            <a:off x="260624" y="799057"/>
            <a:ext cx="8622749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The code to compute transfer entropy can be enhanced with a permutation test:</a:t>
            </a:r>
            <a:endParaRPr dirty="0">
              <a:solidFill>
                <a:schemeClr val="bg2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32AEDD-A338-AF4A-C354-5603B85C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270097"/>
            <a:ext cx="7772400" cy="359909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15D5090-B88A-67F4-C2E9-9F16B8494778}"/>
              </a:ext>
            </a:extLst>
          </p:cNvPr>
          <p:cNvGrpSpPr/>
          <p:nvPr/>
        </p:nvGrpSpPr>
        <p:grpSpPr>
          <a:xfrm>
            <a:off x="437028" y="1596829"/>
            <a:ext cx="8364072" cy="782477"/>
            <a:chOff x="437028" y="1596829"/>
            <a:chExt cx="8364072" cy="7824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88E8238-8436-821F-B1CD-CC5C22E714EC}"/>
                </a:ext>
              </a:extLst>
            </p:cNvPr>
            <p:cNvGrpSpPr/>
            <p:nvPr/>
          </p:nvGrpSpPr>
          <p:grpSpPr>
            <a:xfrm>
              <a:off x="437028" y="1614569"/>
              <a:ext cx="6085070" cy="764737"/>
              <a:chOff x="437028" y="1614569"/>
              <a:chExt cx="6085070" cy="76473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8345F14-1014-F202-95E4-90CF55512169}"/>
                  </a:ext>
                </a:extLst>
              </p:cNvPr>
              <p:cNvSpPr/>
              <p:nvPr/>
            </p:nvSpPr>
            <p:spPr>
              <a:xfrm>
                <a:off x="437028" y="1614569"/>
                <a:ext cx="5040041" cy="764737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1314EB1-9A95-B330-BF16-AD97050E0A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7069" y="1877742"/>
                <a:ext cx="1045029" cy="109015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Google Shape;142;p24">
              <a:extLst>
                <a:ext uri="{FF2B5EF4-FFF2-40B4-BE49-F238E27FC236}">
                  <a16:creationId xmlns:a16="http://schemas.microsoft.com/office/drawing/2014/main" id="{27F90369-DE14-A667-46DC-B35C297BF7DA}"/>
                </a:ext>
              </a:extLst>
            </p:cNvPr>
            <p:cNvSpPr txBox="1">
              <a:spLocks/>
            </p:cNvSpPr>
            <p:nvPr/>
          </p:nvSpPr>
          <p:spPr>
            <a:xfrm>
              <a:off x="6522098" y="1596829"/>
              <a:ext cx="2279002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n-US" dirty="0">
                  <a:latin typeface="Montserrat" pitchFamily="2" charset="77"/>
                </a:rPr>
                <a:t>This portion of the code remains the same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A89583-E745-46A1-338F-43FD114F01F4}"/>
              </a:ext>
            </a:extLst>
          </p:cNvPr>
          <p:cNvGrpSpPr/>
          <p:nvPr/>
        </p:nvGrpSpPr>
        <p:grpSpPr>
          <a:xfrm>
            <a:off x="440528" y="2341410"/>
            <a:ext cx="8360571" cy="553466"/>
            <a:chOff x="437029" y="1468286"/>
            <a:chExt cx="8360571" cy="40010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F13CBF-0938-68F6-6617-535B42E8D4F9}"/>
                </a:ext>
              </a:extLst>
            </p:cNvPr>
            <p:cNvGrpSpPr/>
            <p:nvPr/>
          </p:nvGrpSpPr>
          <p:grpSpPr>
            <a:xfrm>
              <a:off x="437029" y="1594332"/>
              <a:ext cx="4663316" cy="130136"/>
              <a:chOff x="437029" y="1594332"/>
              <a:chExt cx="4663316" cy="1301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C3E6C4-77CC-1A1F-DA55-6092B7A33B0C}"/>
                  </a:ext>
                </a:extLst>
              </p:cNvPr>
              <p:cNvSpPr/>
              <p:nvPr/>
            </p:nvSpPr>
            <p:spPr>
              <a:xfrm>
                <a:off x="437029" y="1594332"/>
                <a:ext cx="2899832" cy="130136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B302D3C-9568-8F1A-E131-59EB815F6FD9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3336861" y="1659400"/>
                <a:ext cx="1763484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Google Shape;142;p24">
              <a:extLst>
                <a:ext uri="{FF2B5EF4-FFF2-40B4-BE49-F238E27FC236}">
                  <a16:creationId xmlns:a16="http://schemas.microsoft.com/office/drawing/2014/main" id="{2FB29180-CC15-42CB-7FB1-9CCDD69B5CF9}"/>
                </a:ext>
              </a:extLst>
            </p:cNvPr>
            <p:cNvSpPr txBox="1">
              <a:spLocks/>
            </p:cNvSpPr>
            <p:nvPr/>
          </p:nvSpPr>
          <p:spPr>
            <a:xfrm>
              <a:off x="5100345" y="1468286"/>
              <a:ext cx="3697255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n-US" dirty="0">
                  <a:latin typeface="Montserrat" pitchFamily="2" charset="77"/>
                </a:rPr>
                <a:t>We create an empty vector which will be filled with values of transfer entropy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3032668-2D83-2EFB-9FDE-7A85700A5C58}"/>
              </a:ext>
            </a:extLst>
          </p:cNvPr>
          <p:cNvGrpSpPr/>
          <p:nvPr/>
        </p:nvGrpSpPr>
        <p:grpSpPr>
          <a:xfrm>
            <a:off x="440529" y="1365999"/>
            <a:ext cx="8360571" cy="1645588"/>
            <a:chOff x="440529" y="1365999"/>
            <a:chExt cx="8360571" cy="164558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0978F92-43F7-7A0A-2943-3BD1DF4C26CA}"/>
                </a:ext>
              </a:extLst>
            </p:cNvPr>
            <p:cNvGrpSpPr/>
            <p:nvPr/>
          </p:nvGrpSpPr>
          <p:grpSpPr>
            <a:xfrm>
              <a:off x="440529" y="2458121"/>
              <a:ext cx="8360571" cy="553466"/>
              <a:chOff x="437029" y="1468286"/>
              <a:chExt cx="8360571" cy="40010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D2DB96B-9B6C-BFC8-E145-0847B724772A}"/>
                  </a:ext>
                </a:extLst>
              </p:cNvPr>
              <p:cNvGrpSpPr/>
              <p:nvPr/>
            </p:nvGrpSpPr>
            <p:grpSpPr>
              <a:xfrm>
                <a:off x="437029" y="1594332"/>
                <a:ext cx="5960271" cy="134004"/>
                <a:chOff x="437029" y="1594332"/>
                <a:chExt cx="5960271" cy="134004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5E2DFA5-75F8-6FAA-9E93-F20470A41E93}"/>
                    </a:ext>
                  </a:extLst>
                </p:cNvPr>
                <p:cNvSpPr/>
                <p:nvPr/>
              </p:nvSpPr>
              <p:spPr>
                <a:xfrm>
                  <a:off x="437029" y="1594332"/>
                  <a:ext cx="1145675" cy="134004"/>
                </a:xfrm>
                <a:prstGeom prst="rect">
                  <a:avLst/>
                </a:pr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7AB63DC0-825E-4AAE-E88E-ADBD4245584A}"/>
                    </a:ext>
                  </a:extLst>
                </p:cNvPr>
                <p:cNvCxnSpPr>
                  <a:cxnSpLocks/>
                  <a:stCxn id="46" idx="3"/>
                </p:cNvCxnSpPr>
                <p:nvPr/>
              </p:nvCxnSpPr>
              <p:spPr>
                <a:xfrm flipV="1">
                  <a:off x="1582704" y="1631056"/>
                  <a:ext cx="4814596" cy="30278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Google Shape;142;p24">
                <a:extLst>
                  <a:ext uri="{FF2B5EF4-FFF2-40B4-BE49-F238E27FC236}">
                    <a16:creationId xmlns:a16="http://schemas.microsoft.com/office/drawing/2014/main" id="{A84FD765-9213-E113-1C00-B1192EAE28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7300" y="1468286"/>
                <a:ext cx="2400300" cy="40010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Aft>
                    <a:spcPts val="1600"/>
                  </a:spcAft>
                </a:pPr>
                <a:r>
                  <a:rPr lang="en-US" dirty="0">
                    <a:latin typeface="Montserrat" pitchFamily="2" charset="77"/>
                  </a:rPr>
                  <a:t>We compute transfer entropy </a:t>
                </a:r>
                <a:r>
                  <a:rPr lang="en-US" i="1" dirty="0" err="1">
                    <a:latin typeface="Montserrat" pitchFamily="2" charset="77"/>
                  </a:rPr>
                  <a:t>n_iter</a:t>
                </a:r>
                <a:r>
                  <a:rPr lang="en-US" i="1" dirty="0">
                    <a:latin typeface="Montserrat" pitchFamily="2" charset="77"/>
                  </a:rPr>
                  <a:t> </a:t>
                </a:r>
                <a:r>
                  <a:rPr lang="en-US" dirty="0">
                    <a:latin typeface="Montserrat" pitchFamily="2" charset="77"/>
                  </a:rPr>
                  <a:t>times</a:t>
                </a:r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7C0412F-F90F-FCEE-CFE8-6FDBCEF8B10A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745751" y="1540681"/>
              <a:ext cx="3655049" cy="1031069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A432F75-893A-00D5-35F9-551ED1983EE4}"/>
                </a:ext>
              </a:extLst>
            </p:cNvPr>
            <p:cNvSpPr/>
            <p:nvPr/>
          </p:nvSpPr>
          <p:spPr>
            <a:xfrm>
              <a:off x="2543028" y="1365999"/>
              <a:ext cx="405446" cy="174682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A8DE863-BFE5-FB6B-4822-79C8F100A260}"/>
              </a:ext>
            </a:extLst>
          </p:cNvPr>
          <p:cNvGrpSpPr/>
          <p:nvPr/>
        </p:nvGrpSpPr>
        <p:grpSpPr>
          <a:xfrm>
            <a:off x="546538" y="2590343"/>
            <a:ext cx="8295698" cy="553466"/>
            <a:chOff x="676651" y="1468286"/>
            <a:chExt cx="8120949" cy="40010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0139DA-4748-6072-A7B9-8942BAFCBD31}"/>
                </a:ext>
              </a:extLst>
            </p:cNvPr>
            <p:cNvGrpSpPr/>
            <p:nvPr/>
          </p:nvGrpSpPr>
          <p:grpSpPr>
            <a:xfrm>
              <a:off x="676651" y="1594332"/>
              <a:ext cx="5720649" cy="134004"/>
              <a:chOff x="676651" y="1594332"/>
              <a:chExt cx="5720649" cy="13400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2E26374-B71B-8B85-59F5-27F12716DAC7}"/>
                  </a:ext>
                </a:extLst>
              </p:cNvPr>
              <p:cNvSpPr/>
              <p:nvPr/>
            </p:nvSpPr>
            <p:spPr>
              <a:xfrm>
                <a:off x="676651" y="1594332"/>
                <a:ext cx="906053" cy="134004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0E030D4-A205-5F71-8828-5DDA4C1FA807}"/>
                  </a:ext>
                </a:extLst>
              </p:cNvPr>
              <p:cNvCxnSpPr>
                <a:cxnSpLocks/>
                <a:stCxn id="51" idx="3"/>
              </p:cNvCxnSpPr>
              <p:nvPr/>
            </p:nvCxnSpPr>
            <p:spPr>
              <a:xfrm flipV="1">
                <a:off x="1582704" y="1631056"/>
                <a:ext cx="4814596" cy="30278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Google Shape;142;p24">
              <a:extLst>
                <a:ext uri="{FF2B5EF4-FFF2-40B4-BE49-F238E27FC236}">
                  <a16:creationId xmlns:a16="http://schemas.microsoft.com/office/drawing/2014/main" id="{73A17097-1D00-7377-17C4-FBCDEA325D99}"/>
                </a:ext>
              </a:extLst>
            </p:cNvPr>
            <p:cNvSpPr txBox="1">
              <a:spLocks/>
            </p:cNvSpPr>
            <p:nvPr/>
          </p:nvSpPr>
          <p:spPr>
            <a:xfrm>
              <a:off x="6397300" y="1468286"/>
              <a:ext cx="2400300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n-US" dirty="0">
                  <a:latin typeface="Montserrat" pitchFamily="2" charset="77"/>
                </a:rPr>
                <a:t>We permutate the source variable </a:t>
              </a:r>
              <a:r>
                <a:rPr lang="en-US" i="1" dirty="0">
                  <a:latin typeface="Montserrat" pitchFamily="2" charset="77"/>
                </a:rPr>
                <a:t>y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FC77EC8-62C5-E33E-5783-2733572550F5}"/>
              </a:ext>
            </a:extLst>
          </p:cNvPr>
          <p:cNvGrpSpPr/>
          <p:nvPr/>
        </p:nvGrpSpPr>
        <p:grpSpPr>
          <a:xfrm>
            <a:off x="546537" y="2597778"/>
            <a:ext cx="8494313" cy="869067"/>
            <a:chOff x="676650" y="1468286"/>
            <a:chExt cx="8315380" cy="62826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24271D9-3011-BA7C-62D9-6FDEC49D33B9}"/>
                </a:ext>
              </a:extLst>
            </p:cNvPr>
            <p:cNvGrpSpPr/>
            <p:nvPr/>
          </p:nvGrpSpPr>
          <p:grpSpPr>
            <a:xfrm>
              <a:off x="676650" y="1696438"/>
              <a:ext cx="5720650" cy="400108"/>
              <a:chOff x="676650" y="1696438"/>
              <a:chExt cx="5720650" cy="400108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967555-99B8-0DA5-6808-FC558925A86E}"/>
                  </a:ext>
                </a:extLst>
              </p:cNvPr>
              <p:cNvSpPr/>
              <p:nvPr/>
            </p:nvSpPr>
            <p:spPr>
              <a:xfrm>
                <a:off x="676650" y="1696438"/>
                <a:ext cx="5185126" cy="40010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165BE03-3A63-6ABD-9B22-4BFC4A668C4C}"/>
                  </a:ext>
                </a:extLst>
              </p:cNvPr>
              <p:cNvCxnSpPr>
                <a:cxnSpLocks/>
                <a:stCxn id="56" idx="3"/>
              </p:cNvCxnSpPr>
              <p:nvPr/>
            </p:nvCxnSpPr>
            <p:spPr>
              <a:xfrm flipV="1">
                <a:off x="5861776" y="1733163"/>
                <a:ext cx="535524" cy="163329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Google Shape;142;p24">
              <a:extLst>
                <a:ext uri="{FF2B5EF4-FFF2-40B4-BE49-F238E27FC236}">
                  <a16:creationId xmlns:a16="http://schemas.microsoft.com/office/drawing/2014/main" id="{84B24403-C82C-EDB9-123E-FF5B0C3B367F}"/>
                </a:ext>
              </a:extLst>
            </p:cNvPr>
            <p:cNvSpPr txBox="1">
              <a:spLocks/>
            </p:cNvSpPr>
            <p:nvPr/>
          </p:nvSpPr>
          <p:spPr>
            <a:xfrm>
              <a:off x="6397300" y="1468286"/>
              <a:ext cx="2594730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n-US" dirty="0">
                  <a:latin typeface="Montserrat" pitchFamily="2" charset="77"/>
                </a:rPr>
                <a:t>We compute transfer entropy with permutated </a:t>
              </a:r>
              <a:r>
                <a:rPr lang="en-US" i="1" dirty="0">
                  <a:latin typeface="Montserrat" pitchFamily="2" charset="77"/>
                </a:rPr>
                <a:t>y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F90BDB6-60D4-F660-FA51-B1A38B46E53E}"/>
              </a:ext>
            </a:extLst>
          </p:cNvPr>
          <p:cNvGrpSpPr/>
          <p:nvPr/>
        </p:nvGrpSpPr>
        <p:grpSpPr>
          <a:xfrm>
            <a:off x="546538" y="2224702"/>
            <a:ext cx="8524047" cy="1351121"/>
            <a:chOff x="676651" y="1198584"/>
            <a:chExt cx="8344488" cy="97674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DEA02D0-3405-7F6E-2EB9-C6E5F86700F6}"/>
                </a:ext>
              </a:extLst>
            </p:cNvPr>
            <p:cNvGrpSpPr/>
            <p:nvPr/>
          </p:nvGrpSpPr>
          <p:grpSpPr>
            <a:xfrm>
              <a:off x="676651" y="1461063"/>
              <a:ext cx="5301566" cy="714264"/>
              <a:chOff x="676651" y="1461063"/>
              <a:chExt cx="5301566" cy="714264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1F4ECD3-0A5A-889D-C8EB-05D734975CDD}"/>
                  </a:ext>
                </a:extLst>
              </p:cNvPr>
              <p:cNvSpPr/>
              <p:nvPr/>
            </p:nvSpPr>
            <p:spPr>
              <a:xfrm>
                <a:off x="676651" y="2078005"/>
                <a:ext cx="1226141" cy="97322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9D9B6C9-7C3F-5FF3-A0D9-FAD99D1E7F78}"/>
                  </a:ext>
                </a:extLst>
              </p:cNvPr>
              <p:cNvCxnSpPr>
                <a:cxnSpLocks/>
                <a:stCxn id="61" idx="3"/>
              </p:cNvCxnSpPr>
              <p:nvPr/>
            </p:nvCxnSpPr>
            <p:spPr>
              <a:xfrm flipV="1">
                <a:off x="1902792" y="1461063"/>
                <a:ext cx="4075425" cy="665603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Google Shape;142;p24">
              <a:extLst>
                <a:ext uri="{FF2B5EF4-FFF2-40B4-BE49-F238E27FC236}">
                  <a16:creationId xmlns:a16="http://schemas.microsoft.com/office/drawing/2014/main" id="{80A35062-C030-8FE4-8ED5-513AA7B26DF1}"/>
                </a:ext>
              </a:extLst>
            </p:cNvPr>
            <p:cNvSpPr txBox="1">
              <a:spLocks/>
            </p:cNvSpPr>
            <p:nvPr/>
          </p:nvSpPr>
          <p:spPr>
            <a:xfrm>
              <a:off x="5927274" y="1198584"/>
              <a:ext cx="3093865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n-US" dirty="0">
                  <a:latin typeface="Montserrat" pitchFamily="2" charset="77"/>
                </a:rPr>
                <a:t>We append the computed transfer entropy to the surrogate distribution vector</a:t>
              </a:r>
              <a:endParaRPr lang="en-US" i="1" dirty="0">
                <a:latin typeface="Montserrat" pitchFamily="2" charset="77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E37F052-A8F1-F7D4-E88E-83671AD95537}"/>
              </a:ext>
            </a:extLst>
          </p:cNvPr>
          <p:cNvGrpSpPr/>
          <p:nvPr/>
        </p:nvGrpSpPr>
        <p:grpSpPr>
          <a:xfrm>
            <a:off x="449896" y="3662552"/>
            <a:ext cx="8576086" cy="553466"/>
            <a:chOff x="676651" y="1877951"/>
            <a:chExt cx="8395431" cy="40010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C0E6645-FC8D-33FB-CD0F-8D29852495F3}"/>
                </a:ext>
              </a:extLst>
            </p:cNvPr>
            <p:cNvGrpSpPr/>
            <p:nvPr/>
          </p:nvGrpSpPr>
          <p:grpSpPr>
            <a:xfrm>
              <a:off x="676651" y="2078005"/>
              <a:ext cx="5301566" cy="97322"/>
              <a:chOff x="676651" y="2078005"/>
              <a:chExt cx="5301566" cy="97322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24009E2-01ED-5154-A015-BF2E25AC6659}"/>
                  </a:ext>
                </a:extLst>
              </p:cNvPr>
              <p:cNvSpPr/>
              <p:nvPr/>
            </p:nvSpPr>
            <p:spPr>
              <a:xfrm>
                <a:off x="676651" y="2078005"/>
                <a:ext cx="1855611" cy="97322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86BA68B-6020-ECB6-36DD-B9A52423F9B5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 flipV="1">
                <a:off x="2532262" y="2078005"/>
                <a:ext cx="3445955" cy="48661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Google Shape;142;p24">
              <a:extLst>
                <a:ext uri="{FF2B5EF4-FFF2-40B4-BE49-F238E27FC236}">
                  <a16:creationId xmlns:a16="http://schemas.microsoft.com/office/drawing/2014/main" id="{37B40F4D-042E-78A5-3072-37F1194FFF04}"/>
                </a:ext>
              </a:extLst>
            </p:cNvPr>
            <p:cNvSpPr txBox="1">
              <a:spLocks/>
            </p:cNvSpPr>
            <p:nvPr/>
          </p:nvSpPr>
          <p:spPr>
            <a:xfrm>
              <a:off x="5978217" y="1877951"/>
              <a:ext cx="3093865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n-US" dirty="0">
                  <a:latin typeface="Montserrat" pitchFamily="2" charset="77"/>
                </a:rPr>
                <a:t>We compute the 95</a:t>
              </a:r>
              <a:r>
                <a:rPr lang="en-US" baseline="30000" dirty="0">
                  <a:latin typeface="Montserrat" pitchFamily="2" charset="77"/>
                </a:rPr>
                <a:t>th</a:t>
              </a:r>
              <a:r>
                <a:rPr lang="en-US" dirty="0">
                  <a:latin typeface="Montserrat" pitchFamily="2" charset="77"/>
                </a:rPr>
                <a:t> percentile of the surrogate distribution</a:t>
              </a:r>
              <a:endParaRPr lang="en-US" i="1" dirty="0">
                <a:latin typeface="Montserrat" pitchFamily="2" charset="77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38E3E84-F6C4-394C-3019-BB6595121EAE}"/>
              </a:ext>
            </a:extLst>
          </p:cNvPr>
          <p:cNvGrpSpPr/>
          <p:nvPr/>
        </p:nvGrpSpPr>
        <p:grpSpPr>
          <a:xfrm>
            <a:off x="449894" y="3405668"/>
            <a:ext cx="8580226" cy="1055799"/>
            <a:chOff x="449894" y="3405668"/>
            <a:chExt cx="8580226" cy="105579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BF4B7FA-0286-DD9C-3375-8F76D7A15D60}"/>
                </a:ext>
              </a:extLst>
            </p:cNvPr>
            <p:cNvGrpSpPr/>
            <p:nvPr/>
          </p:nvGrpSpPr>
          <p:grpSpPr>
            <a:xfrm>
              <a:off x="449894" y="3405668"/>
              <a:ext cx="8580226" cy="1055799"/>
              <a:chOff x="676649" y="1412074"/>
              <a:chExt cx="8399484" cy="763253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4E003CF-B853-A551-258D-A5157AAD118E}"/>
                  </a:ext>
                </a:extLst>
              </p:cNvPr>
              <p:cNvSpPr/>
              <p:nvPr/>
            </p:nvSpPr>
            <p:spPr>
              <a:xfrm>
                <a:off x="676649" y="2078005"/>
                <a:ext cx="7503934" cy="97322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Google Shape;142;p24">
                <a:extLst>
                  <a:ext uri="{FF2B5EF4-FFF2-40B4-BE49-F238E27FC236}">
                    <a16:creationId xmlns:a16="http://schemas.microsoft.com/office/drawing/2014/main" id="{6214586C-309C-6D61-F5A1-553BC825D4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40711" y="1412074"/>
                <a:ext cx="3335422" cy="5723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Aft>
                    <a:spcPts val="1600"/>
                  </a:spcAft>
                </a:pPr>
                <a:r>
                  <a:rPr lang="en-US" dirty="0">
                    <a:latin typeface="Montserrat" pitchFamily="2" charset="77"/>
                  </a:rPr>
                  <a:t>We compute the p-value of the observed transfer entropy relative to the surrogate distribution</a:t>
                </a:r>
                <a:endParaRPr lang="en-US" i="1" dirty="0">
                  <a:latin typeface="Montserrat" pitchFamily="2" charset="77"/>
                </a:endParaRPr>
              </a:p>
            </p:txBody>
          </p: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80BA6CD-1E81-76A0-7754-8E9DB9DA0A3F}"/>
                </a:ext>
              </a:extLst>
            </p:cNvPr>
            <p:cNvCxnSpPr>
              <a:cxnSpLocks/>
              <a:stCxn id="72" idx="2"/>
            </p:cNvCxnSpPr>
            <p:nvPr/>
          </p:nvCxnSpPr>
          <p:spPr>
            <a:xfrm flipH="1">
              <a:off x="7216775" y="4197350"/>
              <a:ext cx="109748" cy="129493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498648-4D65-9E0A-C3AA-D703004F9A52}"/>
              </a:ext>
            </a:extLst>
          </p:cNvPr>
          <p:cNvGrpSpPr/>
          <p:nvPr/>
        </p:nvGrpSpPr>
        <p:grpSpPr>
          <a:xfrm>
            <a:off x="449894" y="3657334"/>
            <a:ext cx="8580226" cy="1084754"/>
            <a:chOff x="449894" y="3405664"/>
            <a:chExt cx="8580226" cy="1084754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53A13AE-E397-FB58-202B-BEF9B386317A}"/>
                </a:ext>
              </a:extLst>
            </p:cNvPr>
            <p:cNvGrpSpPr/>
            <p:nvPr/>
          </p:nvGrpSpPr>
          <p:grpSpPr>
            <a:xfrm>
              <a:off x="449894" y="3405664"/>
              <a:ext cx="8580226" cy="1084754"/>
              <a:chOff x="676649" y="1412074"/>
              <a:chExt cx="8399484" cy="784186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6F0C86E-26C0-BA48-7CCD-2729EC12138C}"/>
                  </a:ext>
                </a:extLst>
              </p:cNvPr>
              <p:cNvSpPr/>
              <p:nvPr/>
            </p:nvSpPr>
            <p:spPr>
              <a:xfrm>
                <a:off x="676649" y="2059810"/>
                <a:ext cx="2483154" cy="13645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Google Shape;142;p24">
                <a:extLst>
                  <a:ext uri="{FF2B5EF4-FFF2-40B4-BE49-F238E27FC236}">
                    <a16:creationId xmlns:a16="http://schemas.microsoft.com/office/drawing/2014/main" id="{18499160-7EE9-5772-ECB7-F2B625A71E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66059" y="1412074"/>
                <a:ext cx="5210074" cy="5723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Aft>
                    <a:spcPts val="1600"/>
                  </a:spcAft>
                </a:pPr>
                <a:r>
                  <a:rPr lang="en-US" dirty="0">
                    <a:latin typeface="Montserrat" pitchFamily="2" charset="77"/>
                  </a:rPr>
                  <a:t>We return the observed transfer entropy, surrogate distribution, 95</a:t>
                </a:r>
                <a:r>
                  <a:rPr lang="en-US" baseline="30000" dirty="0">
                    <a:latin typeface="Montserrat" pitchFamily="2" charset="77"/>
                  </a:rPr>
                  <a:t>th</a:t>
                </a:r>
                <a:r>
                  <a:rPr lang="en-US" dirty="0">
                    <a:latin typeface="Montserrat" pitchFamily="2" charset="77"/>
                  </a:rPr>
                  <a:t> percentile, and </a:t>
                </a:r>
                <a:r>
                  <a:rPr lang="en-US" i="1" dirty="0">
                    <a:latin typeface="Montserrat" pitchFamily="2" charset="77"/>
                  </a:rPr>
                  <a:t>p</a:t>
                </a:r>
                <a:r>
                  <a:rPr lang="en-US" dirty="0">
                    <a:latin typeface="Montserrat" pitchFamily="2" charset="77"/>
                  </a:rPr>
                  <a:t>-value</a:t>
                </a:r>
              </a:p>
            </p:txBody>
          </p:sp>
        </p:grp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6C7C79B-B50C-0AE4-8F70-3F9D3FE15496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 flipV="1">
              <a:off x="2986481" y="3800213"/>
              <a:ext cx="721453" cy="595831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81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Permutation tests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513727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2" name="Google Shape;163;p27">
            <a:extLst>
              <a:ext uri="{FF2B5EF4-FFF2-40B4-BE49-F238E27FC236}">
                <a16:creationId xmlns:a16="http://schemas.microsoft.com/office/drawing/2014/main" id="{8F8F9597-2655-D77B-E7AD-631CCD19561B}"/>
              </a:ext>
            </a:extLst>
          </p:cNvPr>
          <p:cNvSpPr txBox="1"/>
          <p:nvPr/>
        </p:nvSpPr>
        <p:spPr>
          <a:xfrm>
            <a:off x="409131" y="1289409"/>
            <a:ext cx="2614923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media output on firearm regulations to background checks</a:t>
            </a:r>
            <a:endParaRPr sz="1200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0.011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63;p27">
            <a:extLst>
              <a:ext uri="{FF2B5EF4-FFF2-40B4-BE49-F238E27FC236}">
                <a16:creationId xmlns:a16="http://schemas.microsoft.com/office/drawing/2014/main" id="{BE35B01A-32F6-5377-DD36-1E45824BD506}"/>
              </a:ext>
            </a:extLst>
          </p:cNvPr>
          <p:cNvSpPr txBox="1"/>
          <p:nvPr/>
        </p:nvSpPr>
        <p:spPr>
          <a:xfrm>
            <a:off x="3183569" y="1293357"/>
            <a:ext cx="2842464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media output on shootings to background checks</a:t>
            </a:r>
            <a:endParaRPr sz="1200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&lt;0.001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63;p27">
            <a:extLst>
              <a:ext uri="{FF2B5EF4-FFF2-40B4-BE49-F238E27FC236}">
                <a16:creationId xmlns:a16="http://schemas.microsoft.com/office/drawing/2014/main" id="{FFC96ED0-4914-0119-F7B2-536E8154A5F9}"/>
              </a:ext>
            </a:extLst>
          </p:cNvPr>
          <p:cNvSpPr txBox="1"/>
          <p:nvPr/>
        </p:nvSpPr>
        <p:spPr>
          <a:xfrm>
            <a:off x="6476300" y="1289409"/>
            <a:ext cx="2057401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mass shootings to background checks</a:t>
            </a:r>
            <a:endParaRPr sz="1200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0.014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161;p27">
            <a:extLst>
              <a:ext uri="{FF2B5EF4-FFF2-40B4-BE49-F238E27FC236}">
                <a16:creationId xmlns:a16="http://schemas.microsoft.com/office/drawing/2014/main" id="{57B3AE87-BF37-BD9A-CE10-1FC03CD1600E}"/>
              </a:ext>
            </a:extLst>
          </p:cNvPr>
          <p:cNvSpPr txBox="1">
            <a:spLocks/>
          </p:cNvSpPr>
          <p:nvPr/>
        </p:nvSpPr>
        <p:spPr>
          <a:xfrm>
            <a:off x="260624" y="4618231"/>
            <a:ext cx="86227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1800" dirty="0"/>
              <a:t>None of the hypotheses are supported by these findings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3676E8-FF38-B347-9C8D-234B465DC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3" y="2635512"/>
            <a:ext cx="2744942" cy="16565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560ED0-A195-B57E-AD0A-FBFFA8058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325" y="2650783"/>
            <a:ext cx="2744943" cy="16565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3BFBBD2-DDA3-4D5D-5C1B-62FDCC510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528" y="2631565"/>
            <a:ext cx="2744940" cy="165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4;p18">
            <a:extLst>
              <a:ext uri="{FF2B5EF4-FFF2-40B4-BE49-F238E27FC236}">
                <a16:creationId xmlns:a16="http://schemas.microsoft.com/office/drawing/2014/main" id="{28AEA299-938A-F072-1DFD-FED6067203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949" y="1686909"/>
            <a:ext cx="8265600" cy="646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Part 4:</a:t>
            </a:r>
            <a:br>
              <a:rPr lang="en-US" sz="3600" dirty="0"/>
            </a:br>
            <a:r>
              <a:rPr lang="en-US" sz="3600" dirty="0"/>
              <a:t>Extensions of transfer entropy </a:t>
            </a:r>
            <a:endParaRPr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9A788-546E-81CA-7BD0-86E1BE831B76}"/>
              </a:ext>
            </a:extLst>
          </p:cNvPr>
          <p:cNvSpPr txBox="1"/>
          <p:nvPr/>
        </p:nvSpPr>
        <p:spPr>
          <a:xfrm>
            <a:off x="1042416" y="464515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22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Extensions of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5" name="Google Shape;142;p24">
            <a:extLst>
              <a:ext uri="{FF2B5EF4-FFF2-40B4-BE49-F238E27FC236}">
                <a16:creationId xmlns:a16="http://schemas.microsoft.com/office/drawing/2014/main" id="{8CC6E194-B8D2-89B4-4368-B9F7198F92A6}"/>
              </a:ext>
            </a:extLst>
          </p:cNvPr>
          <p:cNvSpPr txBox="1">
            <a:spLocks/>
          </p:cNvSpPr>
          <p:nvPr/>
        </p:nvSpPr>
        <p:spPr>
          <a:xfrm>
            <a:off x="446809" y="1360900"/>
            <a:ext cx="7971977" cy="2590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  <a:buClr>
                <a:schemeClr val="tx1"/>
              </a:buClr>
            </a:pPr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There are many possible extensions to transfer entropy, addressing different scenarios:</a:t>
            </a:r>
          </a:p>
          <a:p>
            <a:pPr marL="228600" indent="-228600">
              <a:spcAft>
                <a:spcPts val="1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Conditional transfer entropy</a:t>
            </a:r>
          </a:p>
          <a:p>
            <a:pPr marL="228600" indent="-228600">
              <a:spcAft>
                <a:spcPts val="1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Source–target lag</a:t>
            </a:r>
          </a:p>
          <a:p>
            <a:pPr marL="228600" indent="-228600">
              <a:spcAft>
                <a:spcPts val="1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Partial transfer entropy</a:t>
            </a:r>
          </a:p>
          <a:p>
            <a:pPr marL="228600" indent="-228600">
              <a:spcAft>
                <a:spcPts val="1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Local transfer entropy</a:t>
            </a:r>
          </a:p>
          <a:p>
            <a:pPr marL="228600" indent="-228600">
              <a:spcAft>
                <a:spcPts val="1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Momentary transfer entropy</a:t>
            </a:r>
            <a:endParaRPr lang="en-US" dirty="0">
              <a:solidFill>
                <a:schemeClr val="bg2">
                  <a:lumMod val="50000"/>
                </a:schemeClr>
              </a:solidFill>
              <a:latin typeface="Montserrat" pitchFamily="2" charset="77"/>
              <a:cs typeface="Calibri" panose="020F0502020204030204" pitchFamily="34" charset="0"/>
            </a:endParaRPr>
          </a:p>
          <a:p>
            <a:pPr>
              <a:spcAft>
                <a:spcPts val="1600"/>
              </a:spcAft>
              <a:buClr>
                <a:schemeClr val="tx1"/>
              </a:buClr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cs typeface="Calibri" panose="020F0502020204030204" pitchFamily="34" charset="0"/>
              </a:rPr>
              <a:t>And more!</a:t>
            </a:r>
          </a:p>
        </p:txBody>
      </p:sp>
      <p:sp>
        <p:nvSpPr>
          <p:cNvPr id="7" name="Text Box 25">
            <a:extLst>
              <a:ext uri="{FF2B5EF4-FFF2-40B4-BE49-F238E27FC236}">
                <a16:creationId xmlns:a16="http://schemas.microsoft.com/office/drawing/2014/main" id="{7B50C27A-1ED0-B0D8-7843-751BA40B3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" y="4767263"/>
            <a:ext cx="680256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Bossomaier et al. 2016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; 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4"/>
              </a:rPr>
              <a:t>Wibral et al. 2013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; 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5"/>
              </a:rPr>
              <a:t>Papana et al. 2020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; 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6"/>
              </a:rPr>
              <a:t>Pompe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6"/>
              </a:rPr>
              <a:t> and Runge 2011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77899D-2922-B3A5-813E-2A5C3C15C558}"/>
              </a:ext>
            </a:extLst>
          </p:cNvPr>
          <p:cNvSpPr/>
          <p:nvPr/>
        </p:nvSpPr>
        <p:spPr>
          <a:xfrm>
            <a:off x="446808" y="1839686"/>
            <a:ext cx="2958543" cy="732064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3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Conditional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7" name="Google Shape;163;p27">
            <a:extLst>
              <a:ext uri="{FF2B5EF4-FFF2-40B4-BE49-F238E27FC236}">
                <a16:creationId xmlns:a16="http://schemas.microsoft.com/office/drawing/2014/main" id="{190F7689-F637-982F-B572-FA6EFAEC381B}"/>
              </a:ext>
            </a:extLst>
          </p:cNvPr>
          <p:cNvSpPr txBox="1"/>
          <p:nvPr/>
        </p:nvSpPr>
        <p:spPr>
          <a:xfrm>
            <a:off x="1201166" y="920639"/>
            <a:ext cx="6741665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Similarly to how confounding variables are accounted to in Directed Acyclic Graphs by conditioning on them, one could account for confounding variables in transfer entropy through conditioning </a:t>
            </a:r>
          </a:p>
          <a:p>
            <a:pPr algn="ctr">
              <a:lnSpc>
                <a:spcPct val="125000"/>
              </a:lnSpc>
            </a:pPr>
            <a:endParaRPr lang="en-US" dirty="0">
              <a:solidFill>
                <a:schemeClr val="bg2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algn="ctr">
              <a:lnSpc>
                <a:spcPct val="125000"/>
              </a:lnSpc>
            </a:pPr>
            <a:endParaRPr dirty="0">
              <a:solidFill>
                <a:schemeClr val="bg2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BE03BA-E71D-EBAD-A19F-C68930F15053}"/>
              </a:ext>
            </a:extLst>
          </p:cNvPr>
          <p:cNvGrpSpPr/>
          <p:nvPr/>
        </p:nvGrpSpPr>
        <p:grpSpPr>
          <a:xfrm>
            <a:off x="260624" y="2129607"/>
            <a:ext cx="8322238" cy="970106"/>
            <a:chOff x="260624" y="2617339"/>
            <a:chExt cx="8322238" cy="97010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869EDD-731E-C482-0BEA-8936ACB3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624" y="3015530"/>
              <a:ext cx="6400805" cy="5719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457270-AEBF-2105-4AFE-116D29211B52}"/>
                </a:ext>
              </a:extLst>
            </p:cNvPr>
            <p:cNvSpPr txBox="1"/>
            <p:nvPr/>
          </p:nvSpPr>
          <p:spPr>
            <a:xfrm>
              <a:off x="260624" y="2617339"/>
              <a:ext cx="83222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600"/>
                </a:spcAft>
              </a:pPr>
              <a:r>
                <a:rPr lang="en-US" dirty="0">
                  <a:latin typeface="Montserrat" pitchFamily="2" charset="77"/>
                </a:rPr>
                <a:t>Beginning with the transfer entropy equation: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ECD152-B0F9-A2CC-FD27-8607EE9A3229}"/>
              </a:ext>
            </a:extLst>
          </p:cNvPr>
          <p:cNvGrpSpPr/>
          <p:nvPr/>
        </p:nvGrpSpPr>
        <p:grpSpPr>
          <a:xfrm>
            <a:off x="260624" y="3391972"/>
            <a:ext cx="8322238" cy="978967"/>
            <a:chOff x="260624" y="3879704"/>
            <a:chExt cx="8322238" cy="9789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D7E8E0-D76B-CA52-32E3-43DC35A1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624" y="4283681"/>
              <a:ext cx="7772400" cy="57499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F01AC0-3B2C-BED6-D62A-62580F29CD3D}"/>
                </a:ext>
              </a:extLst>
            </p:cNvPr>
            <p:cNvSpPr txBox="1"/>
            <p:nvPr/>
          </p:nvSpPr>
          <p:spPr>
            <a:xfrm>
              <a:off x="260624" y="3879704"/>
              <a:ext cx="83222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600"/>
                </a:spcAft>
              </a:pPr>
              <a:r>
                <a:rPr lang="en-US" dirty="0">
                  <a:latin typeface="Montserrat" pitchFamily="2" charset="77"/>
                </a:rPr>
                <a:t>A third variable </a:t>
              </a:r>
              <a:r>
                <a:rPr lang="en-US" i="1" dirty="0">
                  <a:latin typeface="Montserrat" pitchFamily="2" charset="77"/>
                </a:rPr>
                <a:t>Z</a:t>
              </a:r>
              <a:r>
                <a:rPr lang="en-US" dirty="0">
                  <a:latin typeface="Montserrat" pitchFamily="2" charset="77"/>
                </a:rPr>
                <a:t> that may be a confounder can be added as follows:</a:t>
              </a:r>
            </a:p>
          </p:txBody>
        </p:sp>
      </p:grpSp>
      <p:sp>
        <p:nvSpPr>
          <p:cNvPr id="17" name="Text Box 25">
            <a:extLst>
              <a:ext uri="{FF2B5EF4-FFF2-40B4-BE49-F238E27FC236}">
                <a16:creationId xmlns:a16="http://schemas.microsoft.com/office/drawing/2014/main" id="{FAB56296-3912-EC66-57E8-3C8F28D20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" y="4767263"/>
            <a:ext cx="680256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5"/>
              </a:rPr>
              <a:t>Bossomaier et al. 2016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1454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Conditional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01AC0-3B2C-BED6-D62A-62580F29CD3D}"/>
              </a:ext>
            </a:extLst>
          </p:cNvPr>
          <p:cNvSpPr txBox="1"/>
          <p:nvPr/>
        </p:nvSpPr>
        <p:spPr>
          <a:xfrm>
            <a:off x="260624" y="1053124"/>
            <a:ext cx="8322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For simpler coding, we simplify the equation to include only joint entropies: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92F178-2063-5A3F-C1D0-36D8E2D00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24" y="1576353"/>
            <a:ext cx="8515838" cy="329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995D06-B736-9F66-4D56-BCD7CE0D5574}"/>
              </a:ext>
            </a:extLst>
          </p:cNvPr>
          <p:cNvSpPr txBox="1"/>
          <p:nvPr/>
        </p:nvSpPr>
        <p:spPr>
          <a:xfrm>
            <a:off x="260624" y="2345334"/>
            <a:ext cx="8322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In code, this equation is computed as: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71E7F-5B59-A2A0-9600-317D930AD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24" y="2747551"/>
            <a:ext cx="8666645" cy="9808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5B07D9-CEB3-B45F-6F2C-0DC5F782B37B}"/>
              </a:ext>
            </a:extLst>
          </p:cNvPr>
          <p:cNvSpPr/>
          <p:nvPr/>
        </p:nvSpPr>
        <p:spPr>
          <a:xfrm>
            <a:off x="6150427" y="2960888"/>
            <a:ext cx="1273629" cy="18288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F51BFE-E0A3-DC5B-CC35-4BBB3B0D4298}"/>
              </a:ext>
            </a:extLst>
          </p:cNvPr>
          <p:cNvSpPr/>
          <p:nvPr/>
        </p:nvSpPr>
        <p:spPr>
          <a:xfrm>
            <a:off x="4593946" y="3143768"/>
            <a:ext cx="1273629" cy="18288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33F53D-72C5-AE14-C385-15A94EA72FFC}"/>
              </a:ext>
            </a:extLst>
          </p:cNvPr>
          <p:cNvSpPr/>
          <p:nvPr/>
        </p:nvSpPr>
        <p:spPr>
          <a:xfrm>
            <a:off x="7234454" y="3323131"/>
            <a:ext cx="1273629" cy="18288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D7E483-7FE6-F381-9391-8ECF2133912A}"/>
              </a:ext>
            </a:extLst>
          </p:cNvPr>
          <p:cNvSpPr/>
          <p:nvPr/>
        </p:nvSpPr>
        <p:spPr>
          <a:xfrm>
            <a:off x="5982597" y="3503982"/>
            <a:ext cx="1273629" cy="18288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0940E5-2518-2C41-14EE-CF0DA60ECAF6}"/>
              </a:ext>
            </a:extLst>
          </p:cNvPr>
          <p:cNvSpPr txBox="1"/>
          <p:nvPr/>
        </p:nvSpPr>
        <p:spPr>
          <a:xfrm>
            <a:off x="185845" y="4041722"/>
            <a:ext cx="8322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While computing the observed value of transfer entropy is simple, determining whether it is different from zero is trickier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918CB9EE-010E-C509-98FD-7FE24B5D4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" y="4767263"/>
            <a:ext cx="680256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5"/>
              </a:rPr>
              <a:t>Bossomaier et al. 2016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1771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0" grpId="0" animBg="1"/>
      <p:bldP spid="17" grpId="0" animBg="1"/>
      <p:bldP spid="18" grpId="0" animBg="1"/>
      <p:bldP spid="1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Conditional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C3B07-F0CD-9F0F-60E6-47DFCCCFFE3D}"/>
              </a:ext>
            </a:extLst>
          </p:cNvPr>
          <p:cNvSpPr txBox="1"/>
          <p:nvPr/>
        </p:nvSpPr>
        <p:spPr>
          <a:xfrm>
            <a:off x="410880" y="950181"/>
            <a:ext cx="8322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When performing a permutation test, it is important to preserve the association between </a:t>
            </a:r>
            <a:r>
              <a:rPr lang="en-US" i="1" dirty="0" err="1">
                <a:latin typeface="Montserrat" pitchFamily="2" charset="77"/>
              </a:rPr>
              <a:t>X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 and </a:t>
            </a:r>
            <a:r>
              <a:rPr lang="en-US" i="1" dirty="0" err="1">
                <a:latin typeface="Montserrat" pitchFamily="2" charset="77"/>
              </a:rPr>
              <a:t>Z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2CFFCF-B54E-D319-3487-3D22B707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80" y="1665677"/>
            <a:ext cx="7772400" cy="574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205FE2-13B9-AEDB-1933-4F4FE1A28D1D}"/>
              </a:ext>
            </a:extLst>
          </p:cNvPr>
          <p:cNvSpPr txBox="1"/>
          <p:nvPr/>
        </p:nvSpPr>
        <p:spPr>
          <a:xfrm>
            <a:off x="422122" y="2571750"/>
            <a:ext cx="832223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Therefore, permutations are carried out as follows:</a:t>
            </a:r>
          </a:p>
          <a:p>
            <a:pPr marL="342900" indent="-342900">
              <a:spcAft>
                <a:spcPts val="1600"/>
              </a:spcAft>
              <a:buFont typeface="Arial"/>
              <a:buAutoNum type="arabicPeriod"/>
            </a:pPr>
            <a:r>
              <a:rPr lang="en-US" dirty="0">
                <a:latin typeface="Montserrat" pitchFamily="2" charset="77"/>
              </a:rPr>
              <a:t>Subset the four time series based on a unique outcome of (</a:t>
            </a:r>
            <a:r>
              <a:rPr lang="en-US" i="1" dirty="0" err="1">
                <a:latin typeface="Montserrat" pitchFamily="2" charset="77"/>
              </a:rPr>
              <a:t>X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, </a:t>
            </a:r>
            <a:r>
              <a:rPr lang="en-US" i="1" dirty="0" err="1">
                <a:latin typeface="Montserrat" pitchFamily="2" charset="77"/>
              </a:rPr>
              <a:t>Z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); e.g., subset all instances where </a:t>
            </a:r>
            <a:r>
              <a:rPr lang="en-US" i="1" dirty="0" err="1">
                <a:latin typeface="Montserrat" pitchFamily="2" charset="77"/>
              </a:rPr>
              <a:t>X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i="1" baseline="-25000" dirty="0">
                <a:latin typeface="Montserrat" pitchFamily="2" charset="77"/>
              </a:rPr>
              <a:t> </a:t>
            </a:r>
            <a:r>
              <a:rPr lang="en-US" dirty="0">
                <a:latin typeface="Montserrat" pitchFamily="2" charset="77"/>
              </a:rPr>
              <a:t>=0 and </a:t>
            </a:r>
            <a:r>
              <a:rPr lang="en-US" i="1" dirty="0" err="1">
                <a:latin typeface="Montserrat" pitchFamily="2" charset="77"/>
              </a:rPr>
              <a:t>Z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i="1" baseline="-25000" dirty="0">
                <a:latin typeface="Montserrat" pitchFamily="2" charset="77"/>
              </a:rPr>
              <a:t> </a:t>
            </a:r>
            <a:r>
              <a:rPr lang="en-US" dirty="0">
                <a:latin typeface="Montserrat" pitchFamily="2" charset="77"/>
              </a:rPr>
              <a:t>=1</a:t>
            </a:r>
          </a:p>
          <a:p>
            <a:pPr marL="342900" indent="-342900">
              <a:spcAft>
                <a:spcPts val="1600"/>
              </a:spcAft>
              <a:buFont typeface="Arial"/>
              <a:buAutoNum type="arabicPeriod"/>
            </a:pPr>
            <a:r>
              <a:rPr lang="en-US" dirty="0">
                <a:latin typeface="Montserrat" pitchFamily="2" charset="77"/>
              </a:rPr>
              <a:t>Shuffle </a:t>
            </a:r>
            <a:r>
              <a:rPr lang="en-US" i="1" dirty="0" err="1">
                <a:latin typeface="Montserrat" pitchFamily="2" charset="77"/>
              </a:rPr>
              <a:t>Y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 only while maintaining the rest of the time series</a:t>
            </a:r>
          </a:p>
          <a:p>
            <a:pPr marL="342900" indent="-342900">
              <a:spcAft>
                <a:spcPts val="1600"/>
              </a:spcAft>
              <a:buFont typeface="Arial"/>
              <a:buAutoNum type="arabicPeriod"/>
            </a:pPr>
            <a:r>
              <a:rPr lang="en-US" dirty="0">
                <a:latin typeface="Montserrat" pitchFamily="2" charset="77"/>
              </a:rPr>
              <a:t>Repeat for all possible outcomes of (</a:t>
            </a:r>
            <a:r>
              <a:rPr lang="en-US" i="1" dirty="0" err="1">
                <a:latin typeface="Montserrat" pitchFamily="2" charset="77"/>
              </a:rPr>
              <a:t>X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, </a:t>
            </a:r>
            <a:r>
              <a:rPr lang="en-US" i="1" dirty="0" err="1">
                <a:latin typeface="Montserrat" pitchFamily="2" charset="77"/>
              </a:rPr>
              <a:t>Z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)</a:t>
            </a:r>
          </a:p>
        </p:txBody>
      </p:sp>
      <p:sp>
        <p:nvSpPr>
          <p:cNvPr id="9" name="Text Box 25">
            <a:extLst>
              <a:ext uri="{FF2B5EF4-FFF2-40B4-BE49-F238E27FC236}">
                <a16:creationId xmlns:a16="http://schemas.microsoft.com/office/drawing/2014/main" id="{40B69D9F-B5D9-D212-FC34-C6E97A1D9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" y="4767263"/>
            <a:ext cx="680256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4"/>
              </a:rPr>
              <a:t>Runge 2018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089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4">
            <a:extLst>
              <a:ext uri="{FF2B5EF4-FFF2-40B4-BE49-F238E27FC236}">
                <a16:creationId xmlns:a16="http://schemas.microsoft.com/office/drawing/2014/main" id="{FC41F1CD-2C9A-379B-7B6B-4184A035C4E1}"/>
              </a:ext>
            </a:extLst>
          </p:cNvPr>
          <p:cNvSpPr txBox="1">
            <a:spLocks/>
          </p:cNvSpPr>
          <p:nvPr/>
        </p:nvSpPr>
        <p:spPr>
          <a:xfrm>
            <a:off x="311699" y="804752"/>
            <a:ext cx="7891523" cy="44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 lang="en-US" sz="2200" dirty="0">
              <a:latin typeface="Montserrat" pitchFamily="2" charset="77"/>
            </a:endParaRPr>
          </a:p>
        </p:txBody>
      </p:sp>
      <p:sp>
        <p:nvSpPr>
          <p:cNvPr id="14" name="Google Shape;195;p32">
            <a:extLst>
              <a:ext uri="{FF2B5EF4-FFF2-40B4-BE49-F238E27FC236}">
                <a16:creationId xmlns:a16="http://schemas.microsoft.com/office/drawing/2014/main" id="{B42C11EB-DD77-1B0C-2F93-076130988A76}"/>
              </a:ext>
            </a:extLst>
          </p:cNvPr>
          <p:cNvSpPr txBox="1">
            <a:spLocks/>
          </p:cNvSpPr>
          <p:nvPr/>
        </p:nvSpPr>
        <p:spPr>
          <a:xfrm>
            <a:off x="311699" y="265911"/>
            <a:ext cx="8512820" cy="19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2800" dirty="0"/>
              <a:t>Counterfactual-based analysis is not always feasible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7F81156-24E2-7FB8-CD75-5573619F42C4}"/>
              </a:ext>
            </a:extLst>
          </p:cNvPr>
          <p:cNvSpPr txBox="1">
            <a:spLocks/>
          </p:cNvSpPr>
          <p:nvPr/>
        </p:nvSpPr>
        <p:spPr>
          <a:xfrm>
            <a:off x="704193" y="1402672"/>
            <a:ext cx="7641021" cy="224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85000"/>
              </a:lnSpc>
              <a:spcAft>
                <a:spcPts val="1800"/>
              </a:spcAft>
              <a:buSzPct val="105000"/>
            </a:pPr>
            <a:r>
              <a:rPr lang="en-US" sz="1600" dirty="0"/>
              <a:t>Untreated units need to be identified or designed for an appropriate comparison</a:t>
            </a:r>
          </a:p>
          <a:p>
            <a:pPr>
              <a:lnSpc>
                <a:spcPct val="85000"/>
              </a:lnSpc>
              <a:spcAft>
                <a:spcPts val="1800"/>
              </a:spcAft>
              <a:buSzPct val="105000"/>
            </a:pPr>
            <a:r>
              <a:rPr lang="en-US" sz="1600" dirty="0">
                <a:solidFill>
                  <a:schemeClr val="bg2"/>
                </a:solidFill>
              </a:rPr>
              <a:t>Treatment must be distinct over time</a:t>
            </a:r>
          </a:p>
          <a:p>
            <a:pPr>
              <a:lnSpc>
                <a:spcPct val="85000"/>
              </a:lnSpc>
              <a:spcAft>
                <a:spcPts val="1800"/>
              </a:spcAft>
              <a:buSzPct val="105000"/>
            </a:pPr>
            <a:r>
              <a:rPr lang="en-US" sz="1600" dirty="0">
                <a:solidFill>
                  <a:schemeClr val="bg2"/>
                </a:solidFill>
              </a:rPr>
              <a:t>Treatments must be applied on units independently</a:t>
            </a:r>
          </a:p>
          <a:p>
            <a:pPr>
              <a:lnSpc>
                <a:spcPct val="85000"/>
              </a:lnSpc>
              <a:spcAft>
                <a:spcPts val="1800"/>
              </a:spcAft>
              <a:buSzPct val="105000"/>
            </a:pPr>
            <a:r>
              <a:rPr lang="en-US" sz="1600" dirty="0">
                <a:solidFill>
                  <a:schemeClr val="bg2"/>
                </a:solidFill>
              </a:rPr>
              <a:t>Effects could be anecdotal and non-generalizable</a:t>
            </a:r>
          </a:p>
          <a:p>
            <a:pPr>
              <a:lnSpc>
                <a:spcPct val="85000"/>
              </a:lnSpc>
              <a:spcAft>
                <a:spcPts val="1800"/>
              </a:spcAft>
              <a:buSzPct val="105000"/>
            </a:pPr>
            <a:endParaRPr lang="en-US" sz="1600" dirty="0">
              <a:solidFill>
                <a:schemeClr val="bg2"/>
              </a:solidFill>
            </a:endParaRPr>
          </a:p>
          <a:p>
            <a:pPr marL="158750" indent="0" algn="ctr">
              <a:lnSpc>
                <a:spcPct val="85000"/>
              </a:lnSpc>
              <a:spcAft>
                <a:spcPts val="1800"/>
              </a:spcAft>
              <a:buSzPct val="105000"/>
              <a:buNone/>
            </a:pPr>
            <a:r>
              <a:rPr lang="en-US" sz="1600" b="1" dirty="0">
                <a:solidFill>
                  <a:srgbClr val="7030A0"/>
                </a:solidFill>
              </a:rPr>
              <a:t>Under certain conditions, alternative causal inference methods could enhance our understanding of treatments</a:t>
            </a:r>
          </a:p>
          <a:p>
            <a:pPr marL="158750" indent="0">
              <a:lnSpc>
                <a:spcPct val="85000"/>
              </a:lnSpc>
              <a:spcAft>
                <a:spcPts val="1800"/>
              </a:spcAft>
              <a:buSzPct val="105000"/>
              <a:buNone/>
            </a:pP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99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Conditional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C3B07-F0CD-9F0F-60E6-47DFCCCFFE3D}"/>
              </a:ext>
            </a:extLst>
          </p:cNvPr>
          <p:cNvSpPr txBox="1"/>
          <p:nvPr/>
        </p:nvSpPr>
        <p:spPr>
          <a:xfrm>
            <a:off x="410880" y="868454"/>
            <a:ext cx="8322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Consider the following toy example: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2D98DB5-C9BC-3ADB-36CF-2D20AA610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064594"/>
              </p:ext>
            </p:extLst>
          </p:nvPr>
        </p:nvGraphicFramePr>
        <p:xfrm>
          <a:off x="710400" y="1251744"/>
          <a:ext cx="25512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800">
                  <a:extLst>
                    <a:ext uri="{9D8B030D-6E8A-4147-A177-3AD203B41FA5}">
                      <a16:colId xmlns:a16="http://schemas.microsoft.com/office/drawing/2014/main" val="121716144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75133579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3303768739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425839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>
                          <a:latin typeface="Montserrat" pitchFamily="2" charset="77"/>
                        </a:rPr>
                        <a:t>t+1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Y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Z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24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6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93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179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05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97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08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2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28485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17CFE8E-63B5-3DF8-5C98-6A9181158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108198"/>
              </p:ext>
            </p:extLst>
          </p:nvPr>
        </p:nvGraphicFramePr>
        <p:xfrm>
          <a:off x="5335771" y="1251744"/>
          <a:ext cx="25512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800">
                  <a:extLst>
                    <a:ext uri="{9D8B030D-6E8A-4147-A177-3AD203B41FA5}">
                      <a16:colId xmlns:a16="http://schemas.microsoft.com/office/drawing/2014/main" val="121716144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75133579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3303768739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425839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>
                          <a:latin typeface="Montserrat" pitchFamily="2" charset="77"/>
                        </a:rPr>
                        <a:t>t+1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Y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Z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24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6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93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179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05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97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08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2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284855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2FEDA0-0CFF-ADB6-87DE-5B138D6679FE}"/>
              </a:ext>
            </a:extLst>
          </p:cNvPr>
          <p:cNvCxnSpPr/>
          <p:nvPr/>
        </p:nvCxnSpPr>
        <p:spPr>
          <a:xfrm>
            <a:off x="3554521" y="3031200"/>
            <a:ext cx="148101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C94213-83A0-0098-CF1A-C715D6C5B07E}"/>
              </a:ext>
            </a:extLst>
          </p:cNvPr>
          <p:cNvSpPr txBox="1"/>
          <p:nvPr/>
        </p:nvSpPr>
        <p:spPr>
          <a:xfrm>
            <a:off x="3515430" y="2663969"/>
            <a:ext cx="14452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Permutation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F2F12D-D9D8-956B-75DB-F1808458724E}"/>
              </a:ext>
            </a:extLst>
          </p:cNvPr>
          <p:cNvGrpSpPr/>
          <p:nvPr/>
        </p:nvGrpSpPr>
        <p:grpSpPr>
          <a:xfrm>
            <a:off x="712371" y="1269460"/>
            <a:ext cx="2543110" cy="3690683"/>
            <a:chOff x="712371" y="1269460"/>
            <a:chExt cx="2543110" cy="369068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27860E7-38B5-DC5C-7183-511A71126BF5}"/>
                </a:ext>
              </a:extLst>
            </p:cNvPr>
            <p:cNvSpPr/>
            <p:nvPr/>
          </p:nvSpPr>
          <p:spPr>
            <a:xfrm>
              <a:off x="712371" y="1269460"/>
              <a:ext cx="641229" cy="3690683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840182-5C81-211C-2CC4-E30A9AFB9D8D}"/>
                </a:ext>
              </a:extLst>
            </p:cNvPr>
            <p:cNvSpPr/>
            <p:nvPr/>
          </p:nvSpPr>
          <p:spPr>
            <a:xfrm>
              <a:off x="2614252" y="1269460"/>
              <a:ext cx="641229" cy="3690683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91113E-9F18-221F-056A-4640DEE41A44}"/>
              </a:ext>
            </a:extLst>
          </p:cNvPr>
          <p:cNvGrpSpPr/>
          <p:nvPr/>
        </p:nvGrpSpPr>
        <p:grpSpPr>
          <a:xfrm>
            <a:off x="703082" y="2730755"/>
            <a:ext cx="2551200" cy="2229388"/>
            <a:chOff x="703082" y="2730755"/>
            <a:chExt cx="2551200" cy="222938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94D6DDE-3EF8-ADAC-237A-869649F9E24F}"/>
                </a:ext>
              </a:extLst>
            </p:cNvPr>
            <p:cNvSpPr/>
            <p:nvPr/>
          </p:nvSpPr>
          <p:spPr>
            <a:xfrm>
              <a:off x="712371" y="4197600"/>
              <a:ext cx="2541911" cy="762543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766FEF4-E279-FCAD-8C0A-C8B51CA9E75F}"/>
                </a:ext>
              </a:extLst>
            </p:cNvPr>
            <p:cNvSpPr/>
            <p:nvPr/>
          </p:nvSpPr>
          <p:spPr>
            <a:xfrm>
              <a:off x="703082" y="2730755"/>
              <a:ext cx="2551200" cy="375190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C69BE4-673D-4793-161A-681C3C27238F}"/>
              </a:ext>
            </a:extLst>
          </p:cNvPr>
          <p:cNvGrpSpPr/>
          <p:nvPr/>
        </p:nvGrpSpPr>
        <p:grpSpPr>
          <a:xfrm>
            <a:off x="1978682" y="2730755"/>
            <a:ext cx="642888" cy="2247104"/>
            <a:chOff x="1978682" y="2730755"/>
            <a:chExt cx="642888" cy="224710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733008-0F06-B360-A324-B44C82F38EEA}"/>
                </a:ext>
              </a:extLst>
            </p:cNvPr>
            <p:cNvSpPr/>
            <p:nvPr/>
          </p:nvSpPr>
          <p:spPr>
            <a:xfrm>
              <a:off x="1978682" y="2730755"/>
              <a:ext cx="635570" cy="375189"/>
            </a:xfrm>
            <a:prstGeom prst="rect">
              <a:avLst/>
            </a:prstGeom>
            <a:solidFill>
              <a:srgbClr val="007E8A">
                <a:alpha val="3647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6DBFAB-BC57-D73D-ED61-353E1973767A}"/>
                </a:ext>
              </a:extLst>
            </p:cNvPr>
            <p:cNvSpPr/>
            <p:nvPr/>
          </p:nvSpPr>
          <p:spPr>
            <a:xfrm>
              <a:off x="1978682" y="4203682"/>
              <a:ext cx="635570" cy="375189"/>
            </a:xfrm>
            <a:prstGeom prst="rect">
              <a:avLst/>
            </a:prstGeom>
            <a:solidFill>
              <a:srgbClr val="007E8A">
                <a:alpha val="3647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99E683-1E8D-46D2-030D-68A3857832DF}"/>
                </a:ext>
              </a:extLst>
            </p:cNvPr>
            <p:cNvSpPr/>
            <p:nvPr/>
          </p:nvSpPr>
          <p:spPr>
            <a:xfrm>
              <a:off x="1986000" y="4602670"/>
              <a:ext cx="635570" cy="375189"/>
            </a:xfrm>
            <a:prstGeom prst="rect">
              <a:avLst/>
            </a:prstGeom>
            <a:solidFill>
              <a:srgbClr val="007E8A">
                <a:alpha val="3647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C59B0A1-5FB1-5325-9D2B-E1F0204C6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475087"/>
              </p:ext>
            </p:extLst>
          </p:nvPr>
        </p:nvGraphicFramePr>
        <p:xfrm>
          <a:off x="5335771" y="1251744"/>
          <a:ext cx="25512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800">
                  <a:extLst>
                    <a:ext uri="{9D8B030D-6E8A-4147-A177-3AD203B41FA5}">
                      <a16:colId xmlns:a16="http://schemas.microsoft.com/office/drawing/2014/main" val="121716144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75133579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3303768739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425839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>
                          <a:latin typeface="Montserrat" pitchFamily="2" charset="77"/>
                        </a:rPr>
                        <a:t>t+1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Y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Z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24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6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93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179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05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97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08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2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284855"/>
                  </a:ext>
                </a:extLst>
              </a:tr>
            </a:tbl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13ED9A7E-B72B-1ED1-BE27-1A8C9478AAA2}"/>
              </a:ext>
            </a:extLst>
          </p:cNvPr>
          <p:cNvGrpSpPr/>
          <p:nvPr/>
        </p:nvGrpSpPr>
        <p:grpSpPr>
          <a:xfrm>
            <a:off x="710400" y="1625229"/>
            <a:ext cx="2551200" cy="2589388"/>
            <a:chOff x="703082" y="2730755"/>
            <a:chExt cx="2551200" cy="258938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11508B4-B20F-9FD1-7936-B1CD59B66FB7}"/>
                </a:ext>
              </a:extLst>
            </p:cNvPr>
            <p:cNvSpPr/>
            <p:nvPr/>
          </p:nvSpPr>
          <p:spPr>
            <a:xfrm>
              <a:off x="703082" y="4943126"/>
              <a:ext cx="2541911" cy="377017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3DA128-EC4A-14F5-9DC4-40639B7A1D96}"/>
                </a:ext>
              </a:extLst>
            </p:cNvPr>
            <p:cNvSpPr/>
            <p:nvPr/>
          </p:nvSpPr>
          <p:spPr>
            <a:xfrm>
              <a:off x="703082" y="2730755"/>
              <a:ext cx="2551200" cy="736372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86ED279-08CE-5B1B-4FDF-F421DD7C184F}"/>
              </a:ext>
            </a:extLst>
          </p:cNvPr>
          <p:cNvGrpSpPr/>
          <p:nvPr/>
        </p:nvGrpSpPr>
        <p:grpSpPr>
          <a:xfrm>
            <a:off x="1978682" y="1610829"/>
            <a:ext cx="635570" cy="2611057"/>
            <a:chOff x="1986000" y="2723752"/>
            <a:chExt cx="635570" cy="261105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33E9BAF-43C1-C9C3-7ED4-675D881A0D18}"/>
                </a:ext>
              </a:extLst>
            </p:cNvPr>
            <p:cNvSpPr/>
            <p:nvPr/>
          </p:nvSpPr>
          <p:spPr>
            <a:xfrm>
              <a:off x="1986000" y="2723752"/>
              <a:ext cx="635570" cy="375189"/>
            </a:xfrm>
            <a:prstGeom prst="rect">
              <a:avLst/>
            </a:prstGeom>
            <a:solidFill>
              <a:srgbClr val="007E8A">
                <a:alpha val="3647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44FEB8C-C9C9-EB55-E750-197BE735FC84}"/>
                </a:ext>
              </a:extLst>
            </p:cNvPr>
            <p:cNvSpPr/>
            <p:nvPr/>
          </p:nvSpPr>
          <p:spPr>
            <a:xfrm>
              <a:off x="1986000" y="3116137"/>
              <a:ext cx="635570" cy="375189"/>
            </a:xfrm>
            <a:prstGeom prst="rect">
              <a:avLst/>
            </a:prstGeom>
            <a:solidFill>
              <a:srgbClr val="007E8A">
                <a:alpha val="3647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6B2064D-CC85-E394-F866-B72C22228F61}"/>
                </a:ext>
              </a:extLst>
            </p:cNvPr>
            <p:cNvSpPr/>
            <p:nvPr/>
          </p:nvSpPr>
          <p:spPr>
            <a:xfrm>
              <a:off x="1986000" y="4959620"/>
              <a:ext cx="635570" cy="375189"/>
            </a:xfrm>
            <a:prstGeom prst="rect">
              <a:avLst/>
            </a:prstGeom>
            <a:solidFill>
              <a:srgbClr val="007E8A">
                <a:alpha val="3647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US"/>
            </a:p>
          </p:txBody>
        </p:sp>
      </p:grp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7F16F0F5-1775-C432-A6EA-EC6C5ACE2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875111"/>
              </p:ext>
            </p:extLst>
          </p:nvPr>
        </p:nvGraphicFramePr>
        <p:xfrm>
          <a:off x="5335771" y="1247960"/>
          <a:ext cx="25512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800">
                  <a:extLst>
                    <a:ext uri="{9D8B030D-6E8A-4147-A177-3AD203B41FA5}">
                      <a16:colId xmlns:a16="http://schemas.microsoft.com/office/drawing/2014/main" val="121716144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75133579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3303768739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425839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>
                          <a:latin typeface="Montserrat" pitchFamily="2" charset="77"/>
                        </a:rPr>
                        <a:t>t+1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Y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Z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24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6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93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179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05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97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08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2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284855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3F3E0C9E-C7E8-26A5-61AA-CDB3DC7AE300}"/>
              </a:ext>
            </a:extLst>
          </p:cNvPr>
          <p:cNvGrpSpPr/>
          <p:nvPr/>
        </p:nvGrpSpPr>
        <p:grpSpPr>
          <a:xfrm>
            <a:off x="710400" y="2385799"/>
            <a:ext cx="2553873" cy="1454418"/>
            <a:chOff x="710400" y="2385799"/>
            <a:chExt cx="2553873" cy="145441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4A37E24-2D53-6936-7448-E1F7774D3357}"/>
                </a:ext>
              </a:extLst>
            </p:cNvPr>
            <p:cNvSpPr/>
            <p:nvPr/>
          </p:nvSpPr>
          <p:spPr>
            <a:xfrm>
              <a:off x="710400" y="3463200"/>
              <a:ext cx="2541911" cy="377017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5A6AEA3-D3C2-2B5D-5E0F-A7CE72232423}"/>
                </a:ext>
              </a:extLst>
            </p:cNvPr>
            <p:cNvSpPr/>
            <p:nvPr/>
          </p:nvSpPr>
          <p:spPr>
            <a:xfrm>
              <a:off x="713073" y="2385799"/>
              <a:ext cx="2551200" cy="325659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59E1684-5BE2-0138-358D-68699CB57E76}"/>
              </a:ext>
            </a:extLst>
          </p:cNvPr>
          <p:cNvGrpSpPr/>
          <p:nvPr/>
        </p:nvGrpSpPr>
        <p:grpSpPr>
          <a:xfrm>
            <a:off x="1988673" y="2361033"/>
            <a:ext cx="635570" cy="1479184"/>
            <a:chOff x="1986000" y="3466559"/>
            <a:chExt cx="635570" cy="147918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D2BE23F-BE55-88CC-F979-2A05C9A0A2B3}"/>
                </a:ext>
              </a:extLst>
            </p:cNvPr>
            <p:cNvSpPr/>
            <p:nvPr/>
          </p:nvSpPr>
          <p:spPr>
            <a:xfrm>
              <a:off x="1986000" y="3466559"/>
              <a:ext cx="635570" cy="375189"/>
            </a:xfrm>
            <a:prstGeom prst="rect">
              <a:avLst/>
            </a:prstGeom>
            <a:solidFill>
              <a:srgbClr val="007E8A">
                <a:alpha val="3647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84E258D-66D2-B7D8-DC61-70C7C5552B37}"/>
                </a:ext>
              </a:extLst>
            </p:cNvPr>
            <p:cNvSpPr/>
            <p:nvPr/>
          </p:nvSpPr>
          <p:spPr>
            <a:xfrm>
              <a:off x="1986000" y="4570554"/>
              <a:ext cx="635570" cy="375189"/>
            </a:xfrm>
            <a:prstGeom prst="rect">
              <a:avLst/>
            </a:prstGeom>
            <a:solidFill>
              <a:srgbClr val="007E8A">
                <a:alpha val="3647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US"/>
            </a:p>
          </p:txBody>
        </p:sp>
      </p:grp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6A0FD989-2A94-D79A-EA27-5D3E83326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969129"/>
              </p:ext>
            </p:extLst>
          </p:nvPr>
        </p:nvGraphicFramePr>
        <p:xfrm>
          <a:off x="5335771" y="1251744"/>
          <a:ext cx="25512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800">
                  <a:extLst>
                    <a:ext uri="{9D8B030D-6E8A-4147-A177-3AD203B41FA5}">
                      <a16:colId xmlns:a16="http://schemas.microsoft.com/office/drawing/2014/main" val="121716144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75133579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3303768739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425839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>
                          <a:latin typeface="Montserrat" pitchFamily="2" charset="77"/>
                        </a:rPr>
                        <a:t>t+1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Y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Z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24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6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93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179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05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97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08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2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284855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26FCB28-731D-81DE-2628-1240DD8E4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216226"/>
              </p:ext>
            </p:extLst>
          </p:nvPr>
        </p:nvGraphicFramePr>
        <p:xfrm>
          <a:off x="5335771" y="1251744"/>
          <a:ext cx="25512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800">
                  <a:extLst>
                    <a:ext uri="{9D8B030D-6E8A-4147-A177-3AD203B41FA5}">
                      <a16:colId xmlns:a16="http://schemas.microsoft.com/office/drawing/2014/main" val="121716144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75133579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3303768739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425839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>
                          <a:latin typeface="Montserrat" pitchFamily="2" charset="77"/>
                        </a:rPr>
                        <a:t>t+1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Y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Z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24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6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93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179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05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97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08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2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284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03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Conditional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E972C-2FB1-1FEE-85E0-7A109A42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70" y="792256"/>
            <a:ext cx="8014011" cy="424016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60872B-0BF0-7532-2F0B-A1EEFA40D04A}"/>
              </a:ext>
            </a:extLst>
          </p:cNvPr>
          <p:cNvGrpSpPr/>
          <p:nvPr/>
        </p:nvGrpSpPr>
        <p:grpSpPr>
          <a:xfrm>
            <a:off x="3052800" y="663946"/>
            <a:ext cx="5796930" cy="400108"/>
            <a:chOff x="3052800" y="663946"/>
            <a:chExt cx="5796930" cy="40010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9D317A7-EED0-217C-0C8B-39A78E6F1839}"/>
                </a:ext>
              </a:extLst>
            </p:cNvPr>
            <p:cNvGrpSpPr/>
            <p:nvPr/>
          </p:nvGrpSpPr>
          <p:grpSpPr>
            <a:xfrm>
              <a:off x="3052800" y="782773"/>
              <a:ext cx="2296800" cy="138828"/>
              <a:chOff x="3052800" y="782773"/>
              <a:chExt cx="2296800" cy="13882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576347-52DF-7879-9789-BF93A863AB4F}"/>
                  </a:ext>
                </a:extLst>
              </p:cNvPr>
              <p:cNvSpPr/>
              <p:nvPr/>
            </p:nvSpPr>
            <p:spPr>
              <a:xfrm>
                <a:off x="3052800" y="782773"/>
                <a:ext cx="93600" cy="1388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endParaRPr lang="en-US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D64A3A8-9022-1E4D-0EBC-C9CDE51B8364}"/>
                  </a:ext>
                </a:extLst>
              </p:cNvPr>
              <p:cNvCxnSpPr>
                <a:stCxn id="7" idx="3"/>
              </p:cNvCxnSpPr>
              <p:nvPr/>
            </p:nvCxnSpPr>
            <p:spPr>
              <a:xfrm>
                <a:off x="3146400" y="852187"/>
                <a:ext cx="2203200" cy="11813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Google Shape;142;p24">
              <a:extLst>
                <a:ext uri="{FF2B5EF4-FFF2-40B4-BE49-F238E27FC236}">
                  <a16:creationId xmlns:a16="http://schemas.microsoft.com/office/drawing/2014/main" id="{4118E524-E580-837D-29E3-A879BF628772}"/>
                </a:ext>
              </a:extLst>
            </p:cNvPr>
            <p:cNvSpPr txBox="1">
              <a:spLocks/>
            </p:cNvSpPr>
            <p:nvPr/>
          </p:nvSpPr>
          <p:spPr>
            <a:xfrm>
              <a:off x="5307638" y="663946"/>
              <a:ext cx="3542092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R="0" rtl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Font typeface="Arial"/>
              </a:pPr>
              <a:r>
                <a:rPr lang="en-US" dirty="0">
                  <a:latin typeface="Montserrat" pitchFamily="2" charset="77"/>
                </a:rPr>
                <a:t>The function now includes input </a:t>
              </a:r>
              <a:r>
                <a:rPr lang="en-US" i="1" dirty="0">
                  <a:latin typeface="Montserrat" pitchFamily="2" charset="77"/>
                </a:rPr>
                <a:t>z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240CD8-A7C9-07E9-71F0-F5023068887B}"/>
              </a:ext>
            </a:extLst>
          </p:cNvPr>
          <p:cNvGrpSpPr/>
          <p:nvPr/>
        </p:nvGrpSpPr>
        <p:grpSpPr>
          <a:xfrm>
            <a:off x="403200" y="1020590"/>
            <a:ext cx="8771730" cy="641217"/>
            <a:chOff x="171600" y="69803"/>
            <a:chExt cx="8771730" cy="64121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0C7D50-89EB-5C82-7E9B-EA8B782E90EA}"/>
                </a:ext>
              </a:extLst>
            </p:cNvPr>
            <p:cNvGrpSpPr/>
            <p:nvPr/>
          </p:nvGrpSpPr>
          <p:grpSpPr>
            <a:xfrm>
              <a:off x="171600" y="69803"/>
              <a:ext cx="6429600" cy="641217"/>
              <a:chOff x="171600" y="69803"/>
              <a:chExt cx="6429600" cy="64121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FB745E-667C-E703-CEDC-B6BC3F9C121D}"/>
                  </a:ext>
                </a:extLst>
              </p:cNvPr>
              <p:cNvSpPr/>
              <p:nvPr/>
            </p:nvSpPr>
            <p:spPr>
              <a:xfrm>
                <a:off x="171600" y="69803"/>
                <a:ext cx="5774400" cy="641217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3E731EE-F4E3-FC43-0945-FD4CF9503C78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5946000" y="390412"/>
                <a:ext cx="655200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Google Shape;142;p24">
              <a:extLst>
                <a:ext uri="{FF2B5EF4-FFF2-40B4-BE49-F238E27FC236}">
                  <a16:creationId xmlns:a16="http://schemas.microsoft.com/office/drawing/2014/main" id="{F38A95F2-CB68-E44E-9747-C92A0DE88D73}"/>
                </a:ext>
              </a:extLst>
            </p:cNvPr>
            <p:cNvSpPr txBox="1">
              <a:spLocks/>
            </p:cNvSpPr>
            <p:nvPr/>
          </p:nvSpPr>
          <p:spPr>
            <a:xfrm>
              <a:off x="6601200" y="113267"/>
              <a:ext cx="2342130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R="0" rtl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Font typeface="Arial"/>
              </a:pPr>
              <a:r>
                <a:rPr lang="en-US" dirty="0">
                  <a:latin typeface="Montserrat" pitchFamily="2" charset="77"/>
                </a:rPr>
                <a:t>Transfer entropy is computed as before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FB631A-5262-2996-74C1-A0B98EF6EE89}"/>
              </a:ext>
            </a:extLst>
          </p:cNvPr>
          <p:cNvGrpSpPr/>
          <p:nvPr/>
        </p:nvGrpSpPr>
        <p:grpSpPr>
          <a:xfrm>
            <a:off x="397147" y="1735960"/>
            <a:ext cx="8349706" cy="410070"/>
            <a:chOff x="-8919" y="134473"/>
            <a:chExt cx="8349706" cy="41007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E773E0E-E558-EFB0-4C93-35D39A3E31E8}"/>
                </a:ext>
              </a:extLst>
            </p:cNvPr>
            <p:cNvGrpSpPr/>
            <p:nvPr/>
          </p:nvGrpSpPr>
          <p:grpSpPr>
            <a:xfrm>
              <a:off x="-8919" y="259119"/>
              <a:ext cx="4405253" cy="285424"/>
              <a:chOff x="-8919" y="259119"/>
              <a:chExt cx="4405253" cy="28542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811FCF-A84B-5D98-F8B6-DC34435EBCBD}"/>
                  </a:ext>
                </a:extLst>
              </p:cNvPr>
              <p:cNvSpPr/>
              <p:nvPr/>
            </p:nvSpPr>
            <p:spPr>
              <a:xfrm>
                <a:off x="-8919" y="259119"/>
                <a:ext cx="2749253" cy="285424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4B90532-4AC5-2354-9907-3D8054C675A2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>
                <a:off x="2740334" y="401831"/>
                <a:ext cx="1656000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Google Shape;142;p24">
              <a:extLst>
                <a:ext uri="{FF2B5EF4-FFF2-40B4-BE49-F238E27FC236}">
                  <a16:creationId xmlns:a16="http://schemas.microsoft.com/office/drawing/2014/main" id="{28C0E35A-42AE-B243-4172-0FBE20DD5F1F}"/>
                </a:ext>
              </a:extLst>
            </p:cNvPr>
            <p:cNvSpPr txBox="1">
              <a:spLocks/>
            </p:cNvSpPr>
            <p:nvPr/>
          </p:nvSpPr>
          <p:spPr>
            <a:xfrm>
              <a:off x="4396334" y="134473"/>
              <a:ext cx="3944453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n-US" dirty="0">
                  <a:latin typeface="Montserrat" pitchFamily="2" charset="77"/>
                </a:rPr>
                <a:t>We create an empty vector and perform permutation </a:t>
              </a:r>
              <a:r>
                <a:rPr lang="en-US" i="1" dirty="0" err="1">
                  <a:latin typeface="Montserrat" pitchFamily="2" charset="77"/>
                </a:rPr>
                <a:t>n_iter</a:t>
              </a:r>
              <a:r>
                <a:rPr lang="en-US" dirty="0">
                  <a:latin typeface="Montserrat" pitchFamily="2" charset="77"/>
                </a:rPr>
                <a:t> times as before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A54D5F-875A-601F-5EE5-6351DE610DE5}"/>
              </a:ext>
            </a:extLst>
          </p:cNvPr>
          <p:cNvGrpSpPr/>
          <p:nvPr/>
        </p:nvGrpSpPr>
        <p:grpSpPr>
          <a:xfrm>
            <a:off x="481335" y="2136068"/>
            <a:ext cx="8181330" cy="400108"/>
            <a:chOff x="171600" y="-60266"/>
            <a:chExt cx="8181330" cy="40010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D52A7F4-FA7E-DA44-3F43-9D9B0240E195}"/>
                </a:ext>
              </a:extLst>
            </p:cNvPr>
            <p:cNvGrpSpPr/>
            <p:nvPr/>
          </p:nvGrpSpPr>
          <p:grpSpPr>
            <a:xfrm>
              <a:off x="171600" y="69803"/>
              <a:ext cx="3680347" cy="111731"/>
              <a:chOff x="171600" y="69803"/>
              <a:chExt cx="3680347" cy="111731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9ADDE87-C440-66C8-D683-D17166CC064F}"/>
                  </a:ext>
                </a:extLst>
              </p:cNvPr>
              <p:cNvSpPr/>
              <p:nvPr/>
            </p:nvSpPr>
            <p:spPr>
              <a:xfrm>
                <a:off x="171600" y="69803"/>
                <a:ext cx="2139465" cy="111731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188D23B-14BE-8724-F2DE-2294683007DA}"/>
                  </a:ext>
                </a:extLst>
              </p:cNvPr>
              <p:cNvCxnSpPr>
                <a:cxnSpLocks/>
                <a:stCxn id="37" idx="3"/>
              </p:cNvCxnSpPr>
              <p:nvPr/>
            </p:nvCxnSpPr>
            <p:spPr>
              <a:xfrm>
                <a:off x="2311065" y="125669"/>
                <a:ext cx="1540882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Google Shape;142;p24">
              <a:extLst>
                <a:ext uri="{FF2B5EF4-FFF2-40B4-BE49-F238E27FC236}">
                  <a16:creationId xmlns:a16="http://schemas.microsoft.com/office/drawing/2014/main" id="{BBB1B630-B2C3-DCB1-4DA7-F49558E7D844}"/>
                </a:ext>
              </a:extLst>
            </p:cNvPr>
            <p:cNvSpPr txBox="1">
              <a:spLocks/>
            </p:cNvSpPr>
            <p:nvPr/>
          </p:nvSpPr>
          <p:spPr>
            <a:xfrm>
              <a:off x="3826838" y="-60266"/>
              <a:ext cx="4526092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R="0" rtl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Font typeface="Arial"/>
              </a:pPr>
              <a:r>
                <a:rPr lang="en-US" dirty="0">
                  <a:latin typeface="Montserrat" pitchFamily="2" charset="77"/>
                </a:rPr>
                <a:t>A clean copy of the source time series is created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AC493B-6FE7-2E17-3E74-AA2A2C83D53E}"/>
              </a:ext>
            </a:extLst>
          </p:cNvPr>
          <p:cNvGrpSpPr/>
          <p:nvPr/>
        </p:nvGrpSpPr>
        <p:grpSpPr>
          <a:xfrm>
            <a:off x="481335" y="2301061"/>
            <a:ext cx="8367438" cy="400108"/>
            <a:chOff x="171601" y="-12780"/>
            <a:chExt cx="8367438" cy="40010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83BC84E-3391-DABF-AA07-E19D7DE20FCD}"/>
                </a:ext>
              </a:extLst>
            </p:cNvPr>
            <p:cNvGrpSpPr/>
            <p:nvPr/>
          </p:nvGrpSpPr>
          <p:grpSpPr>
            <a:xfrm>
              <a:off x="171601" y="59916"/>
              <a:ext cx="3216666" cy="240931"/>
              <a:chOff x="171601" y="59916"/>
              <a:chExt cx="3216666" cy="240931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DC53A53-C0DE-7150-269A-53707BCB7BE3}"/>
                  </a:ext>
                </a:extLst>
              </p:cNvPr>
              <p:cNvSpPr/>
              <p:nvPr/>
            </p:nvSpPr>
            <p:spPr>
              <a:xfrm>
                <a:off x="171601" y="59916"/>
                <a:ext cx="1361866" cy="240931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3797619-D38D-D109-68A1-83D3056C8E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3466" y="180381"/>
                <a:ext cx="1854801" cy="2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Google Shape;142;p24">
              <a:extLst>
                <a:ext uri="{FF2B5EF4-FFF2-40B4-BE49-F238E27FC236}">
                  <a16:creationId xmlns:a16="http://schemas.microsoft.com/office/drawing/2014/main" id="{36DF4012-1431-BE85-26E7-767890A17743}"/>
                </a:ext>
              </a:extLst>
            </p:cNvPr>
            <p:cNvSpPr txBox="1">
              <a:spLocks/>
            </p:cNvSpPr>
            <p:nvPr/>
          </p:nvSpPr>
          <p:spPr>
            <a:xfrm>
              <a:off x="3345836" y="-12780"/>
              <a:ext cx="5193203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R="0" rtl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Font typeface="Arial"/>
              </a:pPr>
              <a:r>
                <a:rPr lang="en-US" dirty="0">
                  <a:latin typeface="Montserrat" pitchFamily="2" charset="77"/>
                </a:rPr>
                <a:t>We iterate through possible outcomes of </a:t>
              </a:r>
              <a:r>
                <a:rPr lang="en-US" i="1" dirty="0">
                  <a:latin typeface="Montserrat" pitchFamily="2" charset="77"/>
                </a:rPr>
                <a:t>x</a:t>
              </a:r>
              <a:r>
                <a:rPr lang="en-US" dirty="0">
                  <a:latin typeface="Montserrat" pitchFamily="2" charset="77"/>
                </a:rPr>
                <a:t> and </a:t>
              </a:r>
              <a:r>
                <a:rPr lang="en-US" i="1" dirty="0">
                  <a:latin typeface="Montserrat" pitchFamily="2" charset="77"/>
                </a:rPr>
                <a:t>z</a:t>
              </a:r>
              <a:r>
                <a:rPr lang="en-US" dirty="0">
                  <a:latin typeface="Montserrat" pitchFamily="2" charset="77"/>
                </a:rPr>
                <a:t> pairs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783E683-3F54-806A-4B9D-A7326E46B6BB}"/>
              </a:ext>
            </a:extLst>
          </p:cNvPr>
          <p:cNvGrpSpPr/>
          <p:nvPr/>
        </p:nvGrpSpPr>
        <p:grpSpPr>
          <a:xfrm>
            <a:off x="640953" y="2615557"/>
            <a:ext cx="8367492" cy="584231"/>
            <a:chOff x="171601" y="59916"/>
            <a:chExt cx="8367492" cy="58423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65768C3-5113-4DCE-88AA-FDE1EBDB58F1}"/>
                </a:ext>
              </a:extLst>
            </p:cNvPr>
            <p:cNvGrpSpPr/>
            <p:nvPr/>
          </p:nvGrpSpPr>
          <p:grpSpPr>
            <a:xfrm>
              <a:off x="171601" y="59916"/>
              <a:ext cx="5363115" cy="240931"/>
              <a:chOff x="171601" y="59916"/>
              <a:chExt cx="5363115" cy="24093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1649899-7ABB-2BB1-8A8B-50FDCFFA707F}"/>
                  </a:ext>
                </a:extLst>
              </p:cNvPr>
              <p:cNvSpPr/>
              <p:nvPr/>
            </p:nvSpPr>
            <p:spPr>
              <a:xfrm>
                <a:off x="171601" y="59916"/>
                <a:ext cx="5016432" cy="240931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9522EA2-2D1C-5578-2D2D-CC1BFA43C4BE}"/>
                  </a:ext>
                </a:extLst>
              </p:cNvPr>
              <p:cNvCxnSpPr>
                <a:cxnSpLocks/>
                <a:stCxn id="54" idx="3"/>
              </p:cNvCxnSpPr>
              <p:nvPr/>
            </p:nvCxnSpPr>
            <p:spPr>
              <a:xfrm>
                <a:off x="5188033" y="180382"/>
                <a:ext cx="346683" cy="117729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Google Shape;142;p24">
              <a:extLst>
                <a:ext uri="{FF2B5EF4-FFF2-40B4-BE49-F238E27FC236}">
                  <a16:creationId xmlns:a16="http://schemas.microsoft.com/office/drawing/2014/main" id="{FBFC5B7C-5CC0-9F08-1C32-56B4164CE3BC}"/>
                </a:ext>
              </a:extLst>
            </p:cNvPr>
            <p:cNvSpPr txBox="1">
              <a:spLocks/>
            </p:cNvSpPr>
            <p:nvPr/>
          </p:nvSpPr>
          <p:spPr>
            <a:xfrm>
              <a:off x="5347651" y="244039"/>
              <a:ext cx="3191442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R="0" rtl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Font typeface="Arial"/>
              </a:pPr>
              <a:r>
                <a:rPr lang="en-US" dirty="0">
                  <a:latin typeface="Montserrat" pitchFamily="2" charset="77"/>
                </a:rPr>
                <a:t>We shuffle the copy of the source with respect to fixed </a:t>
              </a:r>
              <a:r>
                <a:rPr lang="en-US" i="1" dirty="0">
                  <a:latin typeface="Montserrat" pitchFamily="2" charset="77"/>
                </a:rPr>
                <a:t>x</a:t>
              </a:r>
              <a:r>
                <a:rPr lang="en-US" dirty="0">
                  <a:latin typeface="Montserrat" pitchFamily="2" charset="77"/>
                </a:rPr>
                <a:t> and </a:t>
              </a:r>
              <a:r>
                <a:rPr lang="en-US" i="1" dirty="0">
                  <a:latin typeface="Montserrat" pitchFamily="2" charset="77"/>
                </a:rPr>
                <a:t>z</a:t>
              </a:r>
              <a:r>
                <a:rPr lang="en-US" dirty="0">
                  <a:latin typeface="Montserrat" pitchFamily="2" charset="77"/>
                </a:rPr>
                <a:t> pairs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0527CDF-4FDB-F22E-D344-680445AAA9F5}"/>
              </a:ext>
            </a:extLst>
          </p:cNvPr>
          <p:cNvGrpSpPr/>
          <p:nvPr/>
        </p:nvGrpSpPr>
        <p:grpSpPr>
          <a:xfrm>
            <a:off x="481280" y="3080959"/>
            <a:ext cx="8659625" cy="1229291"/>
            <a:chOff x="171600" y="59916"/>
            <a:chExt cx="8659625" cy="122929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B68842E-DF50-9DFE-5BDD-E03A420888A2}"/>
                </a:ext>
              </a:extLst>
            </p:cNvPr>
            <p:cNvGrpSpPr/>
            <p:nvPr/>
          </p:nvGrpSpPr>
          <p:grpSpPr>
            <a:xfrm>
              <a:off x="171600" y="59916"/>
              <a:ext cx="6997471" cy="680719"/>
              <a:chOff x="171600" y="59916"/>
              <a:chExt cx="6997471" cy="680719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352B031-2CC1-51AF-B74B-2DCDE85A2320}"/>
                  </a:ext>
                </a:extLst>
              </p:cNvPr>
              <p:cNvSpPr/>
              <p:nvPr/>
            </p:nvSpPr>
            <p:spPr>
              <a:xfrm>
                <a:off x="171600" y="59916"/>
                <a:ext cx="6605319" cy="680719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FF732CF-0600-49E8-3E82-344390A57E34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>
                <a:off x="6776919" y="400276"/>
                <a:ext cx="392152" cy="176808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Google Shape;142;p24">
              <a:extLst>
                <a:ext uri="{FF2B5EF4-FFF2-40B4-BE49-F238E27FC236}">
                  <a16:creationId xmlns:a16="http://schemas.microsoft.com/office/drawing/2014/main" id="{9B0C6879-C8CA-6AF2-0EDB-AB43711A6206}"/>
                </a:ext>
              </a:extLst>
            </p:cNvPr>
            <p:cNvSpPr txBox="1">
              <a:spLocks/>
            </p:cNvSpPr>
            <p:nvPr/>
          </p:nvSpPr>
          <p:spPr>
            <a:xfrm>
              <a:off x="7165976" y="384664"/>
              <a:ext cx="1665249" cy="904543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R="0" rtl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Font typeface="Arial"/>
              </a:pPr>
              <a:r>
                <a:rPr lang="en-US" dirty="0">
                  <a:latin typeface="Montserrat" pitchFamily="2" charset="77"/>
                </a:rPr>
                <a:t>We compute transfer entropy with the permutated </a:t>
              </a:r>
              <a:r>
                <a:rPr lang="en-US" i="1" dirty="0">
                  <a:latin typeface="Montserrat" pitchFamily="2" charset="77"/>
                </a:rPr>
                <a:t>y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5CA07E-7748-E505-C008-012A81EBEE74}"/>
              </a:ext>
            </a:extLst>
          </p:cNvPr>
          <p:cNvGrpSpPr/>
          <p:nvPr/>
        </p:nvGrpSpPr>
        <p:grpSpPr>
          <a:xfrm>
            <a:off x="390906" y="3986149"/>
            <a:ext cx="8492468" cy="1167600"/>
            <a:chOff x="171600" y="59916"/>
            <a:chExt cx="8492468" cy="2899326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305A34F-FF05-DB9A-4C74-3AE2461F72CB}"/>
                </a:ext>
              </a:extLst>
            </p:cNvPr>
            <p:cNvGrpSpPr/>
            <p:nvPr/>
          </p:nvGrpSpPr>
          <p:grpSpPr>
            <a:xfrm>
              <a:off x="171600" y="59916"/>
              <a:ext cx="7504157" cy="2602158"/>
              <a:chOff x="171600" y="59916"/>
              <a:chExt cx="7504157" cy="2602158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FB5DD8-5A73-5D86-9586-9981D5B4EF7F}"/>
                  </a:ext>
                </a:extLst>
              </p:cNvPr>
              <p:cNvSpPr/>
              <p:nvPr/>
            </p:nvSpPr>
            <p:spPr>
              <a:xfrm>
                <a:off x="171600" y="59916"/>
                <a:ext cx="7504157" cy="2142894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endParaRPr lang="en-US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59680E9-D746-23A7-E198-BA2D21314512}"/>
                  </a:ext>
                </a:extLst>
              </p:cNvPr>
              <p:cNvCxnSpPr>
                <a:cxnSpLocks/>
                <a:endCxn id="73" idx="2"/>
              </p:cNvCxnSpPr>
              <p:nvPr/>
            </p:nvCxnSpPr>
            <p:spPr>
              <a:xfrm flipH="1" flipV="1">
                <a:off x="3923679" y="2202810"/>
                <a:ext cx="880831" cy="459264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Google Shape;142;p24">
              <a:extLst>
                <a:ext uri="{FF2B5EF4-FFF2-40B4-BE49-F238E27FC236}">
                  <a16:creationId xmlns:a16="http://schemas.microsoft.com/office/drawing/2014/main" id="{06CEF087-7B2E-75DB-5D69-F006BB33B96D}"/>
                </a:ext>
              </a:extLst>
            </p:cNvPr>
            <p:cNvSpPr txBox="1">
              <a:spLocks/>
            </p:cNvSpPr>
            <p:nvPr/>
          </p:nvSpPr>
          <p:spPr>
            <a:xfrm>
              <a:off x="4707218" y="2054700"/>
              <a:ext cx="3956850" cy="90454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R="0" rtl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Font typeface="Arial"/>
              </a:pPr>
              <a:r>
                <a:rPr lang="en-US" dirty="0">
                  <a:latin typeface="Montserrat" pitchFamily="2" charset="77"/>
                </a:rPr>
                <a:t>We compute the statistics as before</a:t>
              </a:r>
              <a:endParaRPr lang="en-US" i="1" dirty="0">
                <a:latin typeface="Montserra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12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Conditional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52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541159" y="944592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2" name="Google Shape;163;p27">
            <a:extLst>
              <a:ext uri="{FF2B5EF4-FFF2-40B4-BE49-F238E27FC236}">
                <a16:creationId xmlns:a16="http://schemas.microsoft.com/office/drawing/2014/main" id="{8F8F9597-2655-D77B-E7AD-631CCD19561B}"/>
              </a:ext>
            </a:extLst>
          </p:cNvPr>
          <p:cNvSpPr txBox="1"/>
          <p:nvPr/>
        </p:nvSpPr>
        <p:spPr>
          <a:xfrm>
            <a:off x="436563" y="873100"/>
            <a:ext cx="2614923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media output on firearm regulations to background checks</a:t>
            </a:r>
            <a:endParaRPr sz="1200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0.011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63;p27">
            <a:extLst>
              <a:ext uri="{FF2B5EF4-FFF2-40B4-BE49-F238E27FC236}">
                <a16:creationId xmlns:a16="http://schemas.microsoft.com/office/drawing/2014/main" id="{BE35B01A-32F6-5377-DD36-1E45824BD506}"/>
              </a:ext>
            </a:extLst>
          </p:cNvPr>
          <p:cNvSpPr txBox="1"/>
          <p:nvPr/>
        </p:nvSpPr>
        <p:spPr>
          <a:xfrm>
            <a:off x="3329873" y="877048"/>
            <a:ext cx="2842464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media output on shootings to background checks</a:t>
            </a:r>
            <a:endParaRPr sz="1200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&lt;0.001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63;p27">
            <a:extLst>
              <a:ext uri="{FF2B5EF4-FFF2-40B4-BE49-F238E27FC236}">
                <a16:creationId xmlns:a16="http://schemas.microsoft.com/office/drawing/2014/main" id="{FFC96ED0-4914-0119-F7B2-536E8154A5F9}"/>
              </a:ext>
            </a:extLst>
          </p:cNvPr>
          <p:cNvSpPr txBox="1"/>
          <p:nvPr/>
        </p:nvSpPr>
        <p:spPr>
          <a:xfrm>
            <a:off x="6503732" y="873100"/>
            <a:ext cx="2057401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mass shootings to background checks</a:t>
            </a:r>
            <a:endParaRPr sz="1200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0.014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C3DF30-E10C-8F5A-CBD7-400458599EA7}"/>
              </a:ext>
            </a:extLst>
          </p:cNvPr>
          <p:cNvGrpSpPr/>
          <p:nvPr/>
        </p:nvGrpSpPr>
        <p:grpSpPr>
          <a:xfrm>
            <a:off x="625658" y="944592"/>
            <a:ext cx="2163336" cy="1018026"/>
            <a:chOff x="698810" y="1360901"/>
            <a:chExt cx="2163336" cy="10180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875561-12C0-5F76-AFA4-92085470ED00}"/>
                </a:ext>
              </a:extLst>
            </p:cNvPr>
            <p:cNvCxnSpPr/>
            <p:nvPr/>
          </p:nvCxnSpPr>
          <p:spPr>
            <a:xfrm>
              <a:off x="698810" y="1360901"/>
              <a:ext cx="2163336" cy="1018026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178FA6-5C11-EA0D-17F4-5EA4783845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810" y="1360901"/>
              <a:ext cx="2163336" cy="1018026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63;p27">
            <a:extLst>
              <a:ext uri="{FF2B5EF4-FFF2-40B4-BE49-F238E27FC236}">
                <a16:creationId xmlns:a16="http://schemas.microsoft.com/office/drawing/2014/main" id="{01881D9B-595E-7C73-2DF8-3236666E545F}"/>
              </a:ext>
            </a:extLst>
          </p:cNvPr>
          <p:cNvSpPr txBox="1"/>
          <p:nvPr/>
        </p:nvSpPr>
        <p:spPr>
          <a:xfrm>
            <a:off x="350594" y="2195608"/>
            <a:ext cx="2700891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media output on firearm regulations to background checks, </a:t>
            </a:r>
            <a:r>
              <a:rPr lang="en-US" sz="1200" b="1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conditioned on mass shootings</a:t>
            </a:r>
            <a:endParaRPr sz="1200" b="1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0.038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163;p27">
            <a:extLst>
              <a:ext uri="{FF2B5EF4-FFF2-40B4-BE49-F238E27FC236}">
                <a16:creationId xmlns:a16="http://schemas.microsoft.com/office/drawing/2014/main" id="{2D997F9A-6B78-C6F7-D093-A6BF9D46A3AE}"/>
              </a:ext>
            </a:extLst>
          </p:cNvPr>
          <p:cNvSpPr txBox="1"/>
          <p:nvPr/>
        </p:nvSpPr>
        <p:spPr>
          <a:xfrm>
            <a:off x="3400659" y="2195608"/>
            <a:ext cx="2700891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media output on shootings to background checks, </a:t>
            </a:r>
            <a:r>
              <a:rPr lang="en-US" sz="1200" b="1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conditioned on mass shootings</a:t>
            </a:r>
            <a:endParaRPr sz="1200" b="1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0.023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163;p27">
            <a:extLst>
              <a:ext uri="{FF2B5EF4-FFF2-40B4-BE49-F238E27FC236}">
                <a16:creationId xmlns:a16="http://schemas.microsoft.com/office/drawing/2014/main" id="{ED285444-625D-9BD4-6202-0925BF92EF39}"/>
              </a:ext>
            </a:extLst>
          </p:cNvPr>
          <p:cNvSpPr txBox="1"/>
          <p:nvPr/>
        </p:nvSpPr>
        <p:spPr>
          <a:xfrm>
            <a:off x="6172337" y="2195608"/>
            <a:ext cx="2700891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mass shootings to background checks, </a:t>
            </a:r>
            <a:r>
              <a:rPr lang="en-US" sz="1200" b="1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conditioned on media output on shootings</a:t>
            </a:r>
            <a:endParaRPr sz="1200" b="1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0.037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442B07-BA7F-B1F9-FA86-43350551B20C}"/>
              </a:ext>
            </a:extLst>
          </p:cNvPr>
          <p:cNvGrpSpPr/>
          <p:nvPr/>
        </p:nvGrpSpPr>
        <p:grpSpPr>
          <a:xfrm>
            <a:off x="3669436" y="1033887"/>
            <a:ext cx="2163336" cy="1018026"/>
            <a:chOff x="698810" y="1360901"/>
            <a:chExt cx="2163336" cy="101802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B8A831D-250C-B0AF-5BFB-C83B9920F70A}"/>
                </a:ext>
              </a:extLst>
            </p:cNvPr>
            <p:cNvCxnSpPr/>
            <p:nvPr/>
          </p:nvCxnSpPr>
          <p:spPr>
            <a:xfrm>
              <a:off x="698810" y="1360901"/>
              <a:ext cx="2163336" cy="1018026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F6ABC7-F192-01D3-780A-174A28C996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810" y="1360901"/>
              <a:ext cx="2163336" cy="1018026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2AFF55-32FC-8662-C487-ED59D65B8924}"/>
              </a:ext>
            </a:extLst>
          </p:cNvPr>
          <p:cNvGrpSpPr/>
          <p:nvPr/>
        </p:nvGrpSpPr>
        <p:grpSpPr>
          <a:xfrm>
            <a:off x="6511900" y="1019022"/>
            <a:ext cx="2163336" cy="1018026"/>
            <a:chOff x="698810" y="1360901"/>
            <a:chExt cx="2163336" cy="101802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CAC688-4D06-639E-EC85-F34DEB7EEFB5}"/>
                </a:ext>
              </a:extLst>
            </p:cNvPr>
            <p:cNvCxnSpPr/>
            <p:nvPr/>
          </p:nvCxnSpPr>
          <p:spPr>
            <a:xfrm>
              <a:off x="698810" y="1360901"/>
              <a:ext cx="2163336" cy="1018026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5B2C328-1ABA-439F-ACAB-A2A9DAF09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810" y="1360901"/>
              <a:ext cx="2163336" cy="1018026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680C5C4-15DF-CC93-3084-021EF3C1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6" y="3725010"/>
            <a:ext cx="2272868" cy="1367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D8B193-8C81-0738-7C08-3DAAE1E19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620" y="3725010"/>
            <a:ext cx="2272868" cy="1367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1563C-0F59-C25B-22DC-B740765CF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114" y="3725009"/>
            <a:ext cx="2272868" cy="136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Conditional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53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4DB79F-7460-70D0-5AE8-4C76A98FD026}"/>
              </a:ext>
            </a:extLst>
          </p:cNvPr>
          <p:cNvSpPr txBox="1"/>
          <p:nvPr/>
        </p:nvSpPr>
        <p:spPr>
          <a:xfrm>
            <a:off x="614310" y="950181"/>
            <a:ext cx="791537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600"/>
              </a:spcAft>
              <a:buSzPct val="1470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Accounting for confounding variables is done through conditional transfer entropy </a:t>
            </a:r>
          </a:p>
          <a:p>
            <a:pPr marL="285750" indent="-285750">
              <a:spcAft>
                <a:spcPts val="1600"/>
              </a:spcAft>
              <a:buSzPct val="1470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One could account for multiple confounding variables by extending the conditional transfer entropy as follows:</a:t>
            </a:r>
          </a:p>
          <a:p>
            <a:pPr marL="285750" indent="-285750">
              <a:spcAft>
                <a:spcPts val="1600"/>
              </a:spcAft>
              <a:buSzPct val="147000"/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</a:endParaRPr>
          </a:p>
          <a:p>
            <a:pPr marL="285750" indent="-285750">
              <a:spcAft>
                <a:spcPts val="1600"/>
              </a:spcAft>
              <a:buSzPct val="147000"/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</a:endParaRPr>
          </a:p>
          <a:p>
            <a:pPr marL="285750" indent="-285750">
              <a:spcAft>
                <a:spcPts val="1600"/>
              </a:spcAft>
              <a:buSzPct val="1470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To ensure accurate estimation of probability density functions and high power of statistical tests, the number of confounding variables that can be integrated for will be limited</a:t>
            </a:r>
          </a:p>
          <a:p>
            <a:pPr marL="285750" indent="-285750">
              <a:spcAft>
                <a:spcPts val="1600"/>
              </a:spcAft>
              <a:buSzPct val="1470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Performing statistical tests for conditional transfer entropy must preserve the associations between the target variable </a:t>
            </a:r>
            <a:r>
              <a:rPr lang="en-US" i="1" dirty="0">
                <a:latin typeface="Montserrat" pitchFamily="2" charset="77"/>
              </a:rPr>
              <a:t>X</a:t>
            </a:r>
            <a:r>
              <a:rPr lang="en-US" dirty="0">
                <a:latin typeface="Montserrat" pitchFamily="2" charset="77"/>
              </a:rPr>
              <a:t> and the variables conditioned upon</a:t>
            </a: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F8ABB-D799-5EFD-5D90-82AFBBF4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89" y="2129945"/>
            <a:ext cx="7772400" cy="3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7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Source-target lag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54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D6213-CA34-A1DD-9D4C-2E00AA7C2EF6}"/>
              </a:ext>
            </a:extLst>
          </p:cNvPr>
          <p:cNvSpPr txBox="1"/>
          <p:nvPr/>
        </p:nvSpPr>
        <p:spPr>
          <a:xfrm>
            <a:off x="260624" y="1053124"/>
            <a:ext cx="8322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In the traditional transfer entropy framework, we assume a process where the target variable </a:t>
            </a:r>
            <a:r>
              <a:rPr lang="en-US" i="1" dirty="0">
                <a:latin typeface="Montserrat" pitchFamily="2" charset="77"/>
              </a:rPr>
              <a:t>X</a:t>
            </a:r>
            <a:r>
              <a:rPr lang="en-US" dirty="0">
                <a:latin typeface="Montserrat" pitchFamily="2" charset="77"/>
              </a:rPr>
              <a:t> is influenced by the source variable </a:t>
            </a:r>
            <a:r>
              <a:rPr lang="en-US" i="1" dirty="0">
                <a:latin typeface="Montserrat" pitchFamily="2" charset="77"/>
              </a:rPr>
              <a:t>Y</a:t>
            </a:r>
            <a:r>
              <a:rPr lang="en-US" dirty="0">
                <a:latin typeface="Montserrat" pitchFamily="2" charset="77"/>
              </a:rPr>
              <a:t> a single time step later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33FB7-B71E-1A4C-C84B-C929538C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24" y="1622608"/>
            <a:ext cx="6400805" cy="5719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801571-5CD0-138B-15CF-2C5EC57A9685}"/>
              </a:ext>
            </a:extLst>
          </p:cNvPr>
          <p:cNvSpPr/>
          <p:nvPr/>
        </p:nvSpPr>
        <p:spPr>
          <a:xfrm>
            <a:off x="5017961" y="1867739"/>
            <a:ext cx="457200" cy="27432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ED5621-6217-D6E9-871F-54955252CE7E}"/>
              </a:ext>
            </a:extLst>
          </p:cNvPr>
          <p:cNvSpPr/>
          <p:nvPr/>
        </p:nvSpPr>
        <p:spPr>
          <a:xfrm>
            <a:off x="2766836" y="1863100"/>
            <a:ext cx="457200" cy="27432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C809F1-C0F9-B96B-79F5-BB80FB9EC5E2}"/>
              </a:ext>
            </a:extLst>
          </p:cNvPr>
          <p:cNvSpPr txBox="1"/>
          <p:nvPr/>
        </p:nvSpPr>
        <p:spPr>
          <a:xfrm>
            <a:off x="260624" y="2435015"/>
            <a:ext cx="832223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It is possible that a lag exists between the source variable </a:t>
            </a:r>
            <a:r>
              <a:rPr lang="en-US" i="1" dirty="0">
                <a:latin typeface="Montserrat" pitchFamily="2" charset="77"/>
              </a:rPr>
              <a:t>Y</a:t>
            </a:r>
            <a:r>
              <a:rPr lang="en-US" dirty="0">
                <a:latin typeface="Montserrat" pitchFamily="2" charset="77"/>
              </a:rPr>
              <a:t> and the target variable </a:t>
            </a:r>
            <a:r>
              <a:rPr lang="en-US" i="1" dirty="0">
                <a:latin typeface="Montserrat" pitchFamily="2" charset="77"/>
              </a:rPr>
              <a:t>X</a:t>
            </a:r>
            <a:r>
              <a:rPr lang="en-US" dirty="0">
                <a:latin typeface="Montserrat" pitchFamily="2" charset="77"/>
              </a:rPr>
              <a:t> (the interaction takes effect longer than a single time step):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The time series may have been unintentionally oversampled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A higher sampling rate may be desirable because an interaction could be initiated while an interaction is still ongoing; more samples could improve the statistical power of an analysis 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Analyses of different time scales may reveal different dynamics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1CD5A6-D6DE-CFB4-E8FD-B70A2C42A97B}"/>
              </a:ext>
            </a:extLst>
          </p:cNvPr>
          <p:cNvSpPr/>
          <p:nvPr/>
        </p:nvSpPr>
        <p:spPr>
          <a:xfrm>
            <a:off x="5855451" y="1863100"/>
            <a:ext cx="188298" cy="27432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66812D-F45A-6337-1873-EAF0DE76EFE6}"/>
              </a:ext>
            </a:extLst>
          </p:cNvPr>
          <p:cNvSpPr/>
          <p:nvPr/>
        </p:nvSpPr>
        <p:spPr>
          <a:xfrm>
            <a:off x="6332996" y="1863100"/>
            <a:ext cx="188298" cy="27432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3724C8-C952-34B1-94A7-54C5193FB675}"/>
              </a:ext>
            </a:extLst>
          </p:cNvPr>
          <p:cNvSpPr/>
          <p:nvPr/>
        </p:nvSpPr>
        <p:spPr>
          <a:xfrm>
            <a:off x="3577723" y="1862566"/>
            <a:ext cx="188298" cy="27432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0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2" animBg="1"/>
      <p:bldP spid="11" grpId="2" animBg="1"/>
      <p:bldP spid="13" grpId="0" animBg="1"/>
      <p:bldP spid="14" grpId="0" animBg="1"/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Source-target lag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55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118E5-9CC7-A434-FFF0-EC3DBD4FAF1B}"/>
              </a:ext>
            </a:extLst>
          </p:cNvPr>
          <p:cNvSpPr txBox="1"/>
          <p:nvPr/>
        </p:nvSpPr>
        <p:spPr>
          <a:xfrm>
            <a:off x="260624" y="1053124"/>
            <a:ext cx="8322238" cy="1364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To introduce a lag into transfer entropy, one would shift the time series of the source variable </a:t>
            </a:r>
            <a:r>
              <a:rPr lang="en-US" i="1" dirty="0">
                <a:latin typeface="Montserrat" pitchFamily="2" charset="77"/>
              </a:rPr>
              <a:t>Y</a:t>
            </a:r>
            <a:r>
              <a:rPr lang="en-US" dirty="0">
                <a:latin typeface="Montserrat" pitchFamily="2" charset="77"/>
              </a:rPr>
              <a:t> relative to the time series of the target variable </a:t>
            </a:r>
            <a:r>
              <a:rPr lang="en-US" i="1" dirty="0">
                <a:latin typeface="Montserrat" pitchFamily="2" charset="77"/>
              </a:rPr>
              <a:t>X</a:t>
            </a:r>
            <a:r>
              <a:rPr lang="en-US" dirty="0">
                <a:latin typeface="Montserrat" pitchFamily="2" charset="77"/>
              </a:rPr>
              <a:t>:</a:t>
            </a: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A8F81-C9D8-C878-1828-301D10A3F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30" y="1748780"/>
            <a:ext cx="5135138" cy="3938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831260-DB45-DA09-09A4-4061C68A262F}"/>
              </a:ext>
            </a:extLst>
          </p:cNvPr>
          <p:cNvSpPr/>
          <p:nvPr/>
        </p:nvSpPr>
        <p:spPr>
          <a:xfrm>
            <a:off x="6653561" y="1879378"/>
            <a:ext cx="379141" cy="233474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8CC0A-A0ED-795B-95C1-3ECBBB42E955}"/>
              </a:ext>
            </a:extLst>
          </p:cNvPr>
          <p:cNvSpPr txBox="1"/>
          <p:nvPr/>
        </p:nvSpPr>
        <p:spPr>
          <a:xfrm>
            <a:off x="260624" y="2571750"/>
            <a:ext cx="8204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In code, this is achieved by truncating time series with the delay: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715D6BF-2E57-1EF1-5EB9-D89658751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24" y="3025664"/>
            <a:ext cx="8566150" cy="136447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607104D4-21F5-4AFA-8BD3-D7F7716AFB82}"/>
              </a:ext>
            </a:extLst>
          </p:cNvPr>
          <p:cNvGrpSpPr/>
          <p:nvPr/>
        </p:nvGrpSpPr>
        <p:grpSpPr>
          <a:xfrm>
            <a:off x="4004672" y="2476670"/>
            <a:ext cx="4756151" cy="904543"/>
            <a:chOff x="4004672" y="2581175"/>
            <a:chExt cx="4756151" cy="90454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FC2873-20F4-7CDF-20F9-09FE88299BF5}"/>
                </a:ext>
              </a:extLst>
            </p:cNvPr>
            <p:cNvSpPr/>
            <p:nvPr/>
          </p:nvSpPr>
          <p:spPr>
            <a:xfrm>
              <a:off x="4004672" y="3130674"/>
              <a:ext cx="126814" cy="21341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AE6C9EC-B152-BCC3-DE93-FF27E8A9B3B9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 flipV="1">
              <a:off x="4131486" y="3023965"/>
              <a:ext cx="2360101" cy="213418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42;p24">
              <a:extLst>
                <a:ext uri="{FF2B5EF4-FFF2-40B4-BE49-F238E27FC236}">
                  <a16:creationId xmlns:a16="http://schemas.microsoft.com/office/drawing/2014/main" id="{E3CC0DB4-BC27-A2F6-546B-A3F2D142AE46}"/>
                </a:ext>
              </a:extLst>
            </p:cNvPr>
            <p:cNvSpPr txBox="1">
              <a:spLocks/>
            </p:cNvSpPr>
            <p:nvPr/>
          </p:nvSpPr>
          <p:spPr>
            <a:xfrm>
              <a:off x="6491587" y="2581175"/>
              <a:ext cx="2269236" cy="904543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R="0" rtl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Font typeface="Arial"/>
              </a:pPr>
              <a:r>
                <a:rPr lang="en-US" dirty="0">
                  <a:latin typeface="Montserrat" pitchFamily="2" charset="77"/>
                </a:rPr>
                <a:t>The function now takes input </a:t>
              </a:r>
              <a:r>
                <a:rPr lang="en-US" i="1" dirty="0">
                  <a:latin typeface="Montserrat" pitchFamily="2" charset="77"/>
                </a:rPr>
                <a:t>d</a:t>
              </a:r>
              <a:r>
                <a:rPr lang="en-US" dirty="0">
                  <a:latin typeface="Montserrat" pitchFamily="2" charset="77"/>
                </a:rPr>
                <a:t> with the delay to be considered</a:t>
              </a:r>
              <a:endParaRPr lang="en-US" i="1" dirty="0">
                <a:latin typeface="Montserrat" pitchFamily="2" charset="77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3AEE853-063F-4BE0-A0ED-1FADB2310C69}"/>
              </a:ext>
            </a:extLst>
          </p:cNvPr>
          <p:cNvGrpSpPr/>
          <p:nvPr/>
        </p:nvGrpSpPr>
        <p:grpSpPr>
          <a:xfrm>
            <a:off x="3939656" y="3927996"/>
            <a:ext cx="4964517" cy="1044414"/>
            <a:chOff x="3918857" y="4030666"/>
            <a:chExt cx="4964517" cy="104441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1522EE7-8C16-5A4D-3654-196A34AAE5A8}"/>
                </a:ext>
              </a:extLst>
            </p:cNvPr>
            <p:cNvGrpSpPr/>
            <p:nvPr/>
          </p:nvGrpSpPr>
          <p:grpSpPr>
            <a:xfrm>
              <a:off x="3918857" y="4030666"/>
              <a:ext cx="4964517" cy="1044414"/>
              <a:chOff x="3796306" y="2441304"/>
              <a:chExt cx="4964517" cy="1044414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5C6D492-E747-27D1-2C1F-B639ADDC177C}"/>
                  </a:ext>
                </a:extLst>
              </p:cNvPr>
              <p:cNvSpPr/>
              <p:nvPr/>
            </p:nvSpPr>
            <p:spPr>
              <a:xfrm>
                <a:off x="6616793" y="2441304"/>
                <a:ext cx="1620881" cy="21341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Google Shape;142;p24">
                <a:extLst>
                  <a:ext uri="{FF2B5EF4-FFF2-40B4-BE49-F238E27FC236}">
                    <a16:creationId xmlns:a16="http://schemas.microsoft.com/office/drawing/2014/main" id="{7E4A5027-9BB5-13FF-3472-CE9EEC8354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6306" y="2913018"/>
                <a:ext cx="4964517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R="0" rtl="1">
                  <a:lnSpc>
                    <a:spcPct val="100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000000"/>
                  </a:buClr>
                  <a:buFont typeface="Arial"/>
                </a:pPr>
                <a:r>
                  <a:rPr lang="en-US" dirty="0">
                    <a:latin typeface="Montserrat" pitchFamily="2" charset="77"/>
                  </a:rPr>
                  <a:t>The time series of </a:t>
                </a:r>
                <a:r>
                  <a:rPr lang="en-US" i="1" dirty="0" err="1">
                    <a:latin typeface="Montserrat" pitchFamily="2" charset="77"/>
                  </a:rPr>
                  <a:t>Y</a:t>
                </a:r>
                <a:r>
                  <a:rPr lang="en-US" i="1" baseline="-25000" dirty="0" err="1">
                    <a:latin typeface="Montserrat" pitchFamily="2" charset="77"/>
                  </a:rPr>
                  <a:t>t</a:t>
                </a:r>
                <a:r>
                  <a:rPr lang="en-US" i="1" baseline="-25000" dirty="0">
                    <a:latin typeface="Montserrat" pitchFamily="2" charset="77"/>
                  </a:rPr>
                  <a:t>-ẟ</a:t>
                </a:r>
                <a:r>
                  <a:rPr lang="en-US" dirty="0">
                    <a:latin typeface="Montserrat" pitchFamily="2" charset="77"/>
                  </a:rPr>
                  <a:t> starts from the first time step and ends (</a:t>
                </a:r>
                <a:r>
                  <a:rPr lang="en-US" i="1" dirty="0">
                    <a:latin typeface="Montserrat" pitchFamily="2" charset="77"/>
                  </a:rPr>
                  <a:t>d+1</a:t>
                </a:r>
                <a:r>
                  <a:rPr lang="en-US" dirty="0">
                    <a:latin typeface="Montserrat" pitchFamily="2" charset="77"/>
                  </a:rPr>
                  <a:t>) time steps before its end</a:t>
                </a:r>
                <a:endParaRPr lang="en-US" i="1" dirty="0">
                  <a:latin typeface="Montserrat" pitchFamily="2" charset="77"/>
                </a:endParaRPr>
              </a:p>
            </p:txBody>
          </p: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86D6874-E02A-FDDC-5E99-578B01CE472F}"/>
                </a:ext>
              </a:extLst>
            </p:cNvPr>
            <p:cNvSpPr/>
            <p:nvPr/>
          </p:nvSpPr>
          <p:spPr>
            <a:xfrm>
              <a:off x="5205723" y="4246361"/>
              <a:ext cx="1620881" cy="21341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2694D73-106C-7EB3-78B1-F43AA3B82BCE}"/>
              </a:ext>
            </a:extLst>
          </p:cNvPr>
          <p:cNvGrpSpPr/>
          <p:nvPr/>
        </p:nvGrpSpPr>
        <p:grpSpPr>
          <a:xfrm>
            <a:off x="3408617" y="3557250"/>
            <a:ext cx="5014416" cy="1385806"/>
            <a:chOff x="3686078" y="4262422"/>
            <a:chExt cx="5014416" cy="1385806"/>
          </a:xfrm>
        </p:grpSpPr>
        <p:sp>
          <p:nvSpPr>
            <p:cNvPr id="70" name="Google Shape;142;p24">
              <a:extLst>
                <a:ext uri="{FF2B5EF4-FFF2-40B4-BE49-F238E27FC236}">
                  <a16:creationId xmlns:a16="http://schemas.microsoft.com/office/drawing/2014/main" id="{419FC213-F532-84C5-E39A-EB98B2CD161C}"/>
                </a:ext>
              </a:extLst>
            </p:cNvPr>
            <p:cNvSpPr txBox="1">
              <a:spLocks/>
            </p:cNvSpPr>
            <p:nvPr/>
          </p:nvSpPr>
          <p:spPr>
            <a:xfrm>
              <a:off x="4555214" y="5075528"/>
              <a:ext cx="414528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R="0" rtl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Font typeface="Arial"/>
              </a:pPr>
              <a:r>
                <a:rPr lang="en-US" dirty="0">
                  <a:latin typeface="Montserrat" pitchFamily="2" charset="77"/>
                </a:rPr>
                <a:t>The time series of </a:t>
              </a:r>
              <a:r>
                <a:rPr lang="en-US" i="1" dirty="0">
                  <a:latin typeface="Montserrat" pitchFamily="2" charset="77"/>
                </a:rPr>
                <a:t>X</a:t>
              </a:r>
              <a:r>
                <a:rPr lang="en-US" i="1" baseline="-25000" dirty="0">
                  <a:latin typeface="Montserrat" pitchFamily="2" charset="77"/>
                </a:rPr>
                <a:t>t+1</a:t>
              </a:r>
              <a:r>
                <a:rPr lang="en-US" dirty="0">
                  <a:latin typeface="Montserrat" pitchFamily="2" charset="77"/>
                </a:rPr>
                <a:t> starts from the (</a:t>
              </a:r>
              <a:r>
                <a:rPr lang="en-US" i="1" dirty="0">
                  <a:latin typeface="Montserrat" pitchFamily="2" charset="77"/>
                </a:rPr>
                <a:t>d</a:t>
              </a:r>
              <a:r>
                <a:rPr lang="en-US" dirty="0">
                  <a:latin typeface="Montserrat" pitchFamily="2" charset="77"/>
                </a:rPr>
                <a:t>+2)</a:t>
              </a:r>
              <a:r>
                <a:rPr lang="en-US" dirty="0" err="1">
                  <a:latin typeface="Montserrat" pitchFamily="2" charset="77"/>
                </a:rPr>
                <a:t>th</a:t>
              </a:r>
              <a:r>
                <a:rPr lang="en-US" dirty="0">
                  <a:latin typeface="Montserrat" pitchFamily="2" charset="77"/>
                </a:rPr>
                <a:t> time step and ends at the last time step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7CCE979-D86C-39E1-A20A-371C0EA70427}"/>
                </a:ext>
              </a:extLst>
            </p:cNvPr>
            <p:cNvGrpSpPr/>
            <p:nvPr/>
          </p:nvGrpSpPr>
          <p:grpSpPr>
            <a:xfrm>
              <a:off x="3686078" y="4262422"/>
              <a:ext cx="1721118" cy="584357"/>
              <a:chOff x="5903745" y="3597022"/>
              <a:chExt cx="1721118" cy="584357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17356E0-EC30-0550-F746-956DB37303D2}"/>
                  </a:ext>
                </a:extLst>
              </p:cNvPr>
              <p:cNvSpPr/>
              <p:nvPr/>
            </p:nvSpPr>
            <p:spPr>
              <a:xfrm>
                <a:off x="6200978" y="3597022"/>
                <a:ext cx="1423885" cy="21341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9C4F919-26BC-1850-5942-8D3BE5369FB1}"/>
                  </a:ext>
                </a:extLst>
              </p:cNvPr>
              <p:cNvSpPr/>
              <p:nvPr/>
            </p:nvSpPr>
            <p:spPr>
              <a:xfrm>
                <a:off x="5903745" y="3967961"/>
                <a:ext cx="1423884" cy="21341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90F5EC9-D900-EED7-1176-5EAF2E68977C}"/>
              </a:ext>
            </a:extLst>
          </p:cNvPr>
          <p:cNvGrpSpPr/>
          <p:nvPr/>
        </p:nvGrpSpPr>
        <p:grpSpPr>
          <a:xfrm>
            <a:off x="2924654" y="3565832"/>
            <a:ext cx="5958720" cy="1440797"/>
            <a:chOff x="2924654" y="3634283"/>
            <a:chExt cx="5958720" cy="144079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DC7185D-1E3C-603A-1CB7-2C94938F93A4}"/>
                </a:ext>
              </a:extLst>
            </p:cNvPr>
            <p:cNvGrpSpPr/>
            <p:nvPr/>
          </p:nvGrpSpPr>
          <p:grpSpPr>
            <a:xfrm>
              <a:off x="3918857" y="3634283"/>
              <a:ext cx="4964517" cy="1440797"/>
              <a:chOff x="3796306" y="2044921"/>
              <a:chExt cx="4964517" cy="1440797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21CCA37-F468-709B-DAC8-9C82A6ADA616}"/>
                  </a:ext>
                </a:extLst>
              </p:cNvPr>
              <p:cNvSpPr/>
              <p:nvPr/>
            </p:nvSpPr>
            <p:spPr>
              <a:xfrm>
                <a:off x="5137426" y="2044921"/>
                <a:ext cx="1746597" cy="21341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Google Shape;142;p24">
                <a:extLst>
                  <a:ext uri="{FF2B5EF4-FFF2-40B4-BE49-F238E27FC236}">
                    <a16:creationId xmlns:a16="http://schemas.microsoft.com/office/drawing/2014/main" id="{2A6736D5-1F25-583E-5964-7480D892A4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6306" y="2913018"/>
                <a:ext cx="4964517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R="0" rtl="1">
                  <a:lnSpc>
                    <a:spcPct val="100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000000"/>
                  </a:buClr>
                  <a:buFont typeface="Arial"/>
                </a:pPr>
                <a:r>
                  <a:rPr lang="en-US" dirty="0">
                    <a:latin typeface="Montserrat" pitchFamily="2" charset="77"/>
                  </a:rPr>
                  <a:t>The time series of </a:t>
                </a:r>
                <a:r>
                  <a:rPr lang="en-US" i="1" dirty="0" err="1">
                    <a:latin typeface="Montserrat" pitchFamily="2" charset="77"/>
                  </a:rPr>
                  <a:t>X</a:t>
                </a:r>
                <a:r>
                  <a:rPr lang="en-US" i="1" baseline="-25000" dirty="0" err="1">
                    <a:latin typeface="Montserrat" pitchFamily="2" charset="77"/>
                  </a:rPr>
                  <a:t>t</a:t>
                </a:r>
                <a:r>
                  <a:rPr lang="en-US" dirty="0">
                    <a:latin typeface="Montserrat" pitchFamily="2" charset="77"/>
                  </a:rPr>
                  <a:t> starts from the (</a:t>
                </a:r>
                <a:r>
                  <a:rPr lang="en-US" i="1" dirty="0">
                    <a:latin typeface="Montserrat" pitchFamily="2" charset="77"/>
                  </a:rPr>
                  <a:t>d</a:t>
                </a:r>
                <a:r>
                  <a:rPr lang="en-US" dirty="0">
                    <a:latin typeface="Montserrat" pitchFamily="2" charset="77"/>
                  </a:rPr>
                  <a:t>+1)</a:t>
                </a:r>
                <a:r>
                  <a:rPr lang="en-US" dirty="0" err="1">
                    <a:latin typeface="Montserrat" pitchFamily="2" charset="77"/>
                  </a:rPr>
                  <a:t>th</a:t>
                </a:r>
                <a:r>
                  <a:rPr lang="en-US" dirty="0">
                    <a:latin typeface="Montserrat" pitchFamily="2" charset="77"/>
                  </a:rPr>
                  <a:t> step (</a:t>
                </a:r>
                <a:r>
                  <a:rPr lang="en-US" i="1" dirty="0">
                    <a:latin typeface="Montserrat" pitchFamily="2" charset="77"/>
                  </a:rPr>
                  <a:t>d</a:t>
                </a:r>
                <a:r>
                  <a:rPr lang="en-US" dirty="0">
                    <a:latin typeface="Montserrat" pitchFamily="2" charset="77"/>
                  </a:rPr>
                  <a:t> steps after </a:t>
                </a:r>
                <a:r>
                  <a:rPr lang="en-US" i="1" dirty="0" err="1">
                    <a:latin typeface="Montserrat" pitchFamily="2" charset="77"/>
                  </a:rPr>
                  <a:t>Y</a:t>
                </a:r>
                <a:r>
                  <a:rPr lang="en-US" i="1" baseline="-25000" dirty="0" err="1">
                    <a:latin typeface="Montserrat" pitchFamily="2" charset="77"/>
                  </a:rPr>
                  <a:t>t</a:t>
                </a:r>
                <a:r>
                  <a:rPr lang="en-US" dirty="0">
                    <a:latin typeface="Montserrat" pitchFamily="2" charset="77"/>
                  </a:rPr>
                  <a:t>) and ends one time step before its end</a:t>
                </a:r>
                <a:endParaRPr lang="en-US" i="1" dirty="0">
                  <a:latin typeface="Montserrat" pitchFamily="2" charset="77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B4620FB-B9C7-D5DA-F3D8-6B34C9EE27DD}"/>
                </a:ext>
              </a:extLst>
            </p:cNvPr>
            <p:cNvGrpSpPr/>
            <p:nvPr/>
          </p:nvGrpSpPr>
          <p:grpSpPr>
            <a:xfrm>
              <a:off x="2924654" y="3821392"/>
              <a:ext cx="3777118" cy="592345"/>
              <a:chOff x="5142321" y="3155992"/>
              <a:chExt cx="3777118" cy="592345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99E7250-43E2-379D-AA50-634EEE66B913}"/>
                  </a:ext>
                </a:extLst>
              </p:cNvPr>
              <p:cNvSpPr/>
              <p:nvPr/>
            </p:nvSpPr>
            <p:spPr>
              <a:xfrm>
                <a:off x="5142321" y="3155992"/>
                <a:ext cx="1746597" cy="21341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7D2D59C3-2F1A-D114-DB20-34E98FB47A74}"/>
                  </a:ext>
                </a:extLst>
              </p:cNvPr>
              <p:cNvGrpSpPr/>
              <p:nvPr/>
            </p:nvGrpSpPr>
            <p:grpSpPr>
              <a:xfrm>
                <a:off x="5600949" y="3315193"/>
                <a:ext cx="3318490" cy="433144"/>
                <a:chOff x="5600949" y="3315193"/>
                <a:chExt cx="3318490" cy="433144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19A5941-9173-8D8D-C818-B8CA8792A242}"/>
                    </a:ext>
                  </a:extLst>
                </p:cNvPr>
                <p:cNvSpPr/>
                <p:nvPr/>
              </p:nvSpPr>
              <p:spPr>
                <a:xfrm>
                  <a:off x="5600949" y="3534919"/>
                  <a:ext cx="1746596" cy="213418"/>
                </a:xfrm>
                <a:prstGeom prst="rect">
                  <a:avLst/>
                </a:pr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9CE2779-18A6-9175-1B31-00B988F0E9A4}"/>
                    </a:ext>
                  </a:extLst>
                </p:cNvPr>
                <p:cNvSpPr/>
                <p:nvPr/>
              </p:nvSpPr>
              <p:spPr>
                <a:xfrm>
                  <a:off x="7172843" y="3315193"/>
                  <a:ext cx="1746596" cy="213418"/>
                </a:xfrm>
                <a:prstGeom prst="rect">
                  <a:avLst/>
                </a:pr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1323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Source-target lag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56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1913D-D7FB-0D0D-4D83-62C476BA1332}"/>
              </a:ext>
            </a:extLst>
          </p:cNvPr>
          <p:cNvSpPr txBox="1"/>
          <p:nvPr/>
        </p:nvSpPr>
        <p:spPr>
          <a:xfrm>
            <a:off x="260624" y="948619"/>
            <a:ext cx="8322238" cy="1364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If transfer entropy is computed for multiple lags, one can explore which one maximizes the association:</a:t>
            </a: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FFB81A-7A6C-741F-9B88-AC4F0EDD1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558" y="2037557"/>
            <a:ext cx="5969000" cy="2971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406E17-A372-88A0-BB72-2961B850CD4C}"/>
              </a:ext>
            </a:extLst>
          </p:cNvPr>
          <p:cNvSpPr txBox="1"/>
          <p:nvPr/>
        </p:nvSpPr>
        <p:spPr>
          <a:xfrm>
            <a:off x="2735670" y="1576118"/>
            <a:ext cx="3672658" cy="1302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1200" b="1" dirty="0">
                <a:latin typeface="Montserrat" pitchFamily="2" charset="77"/>
              </a:rPr>
              <a:t>Transfer entropy from media output on firearm regulation to background checks</a:t>
            </a: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34515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Source-target lag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57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D6213-CA34-A1DD-9D4C-2E00AA7C2EF6}"/>
              </a:ext>
            </a:extLst>
          </p:cNvPr>
          <p:cNvSpPr txBox="1"/>
          <p:nvPr/>
        </p:nvSpPr>
        <p:spPr>
          <a:xfrm>
            <a:off x="260624" y="1053124"/>
            <a:ext cx="8322238" cy="3888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The transfer entropy framework is flexible enough to consider lags in interactions between variables.</a:t>
            </a:r>
          </a:p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Depending on the system under consideration, one could evaluate: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Lags between </a:t>
            </a:r>
            <a:r>
              <a:rPr lang="en-US" i="1" dirty="0" err="1">
                <a:latin typeface="Montserrat" pitchFamily="2" charset="77"/>
              </a:rPr>
              <a:t>X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 and </a:t>
            </a:r>
            <a:r>
              <a:rPr lang="en-US" i="1" dirty="0">
                <a:latin typeface="Montserrat" pitchFamily="2" charset="77"/>
              </a:rPr>
              <a:t>X</a:t>
            </a:r>
            <a:r>
              <a:rPr lang="en-US" i="1" baseline="-25000" dirty="0">
                <a:latin typeface="Montserrat" pitchFamily="2" charset="77"/>
              </a:rPr>
              <a:t>t</a:t>
            </a:r>
            <a:r>
              <a:rPr lang="en-US" baseline="-25000" dirty="0">
                <a:latin typeface="Montserrat" pitchFamily="2" charset="77"/>
              </a:rPr>
              <a:t>+1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Lags between </a:t>
            </a:r>
            <a:r>
              <a:rPr lang="en-US" i="1" dirty="0" err="1">
                <a:latin typeface="Montserrat" pitchFamily="2" charset="77"/>
              </a:rPr>
              <a:t>X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 and </a:t>
            </a:r>
            <a:r>
              <a:rPr lang="en-US" i="1" dirty="0" err="1">
                <a:latin typeface="Montserrat" pitchFamily="2" charset="77"/>
              </a:rPr>
              <a:t>Z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   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Lags between </a:t>
            </a:r>
            <a:r>
              <a:rPr lang="en-US" i="1" dirty="0" err="1">
                <a:latin typeface="Montserrat" pitchFamily="2" charset="77"/>
              </a:rPr>
              <a:t>Y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 and </a:t>
            </a:r>
            <a:r>
              <a:rPr lang="en-US" i="1" dirty="0" err="1">
                <a:latin typeface="Montserrat" pitchFamily="2" charset="77"/>
              </a:rPr>
              <a:t>Z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endParaRPr lang="en-US" i="1" baseline="-25000" dirty="0">
              <a:latin typeface="Montserrat" pitchFamily="2" charset="77"/>
            </a:endParaRP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Lags between </a:t>
            </a:r>
            <a:r>
              <a:rPr lang="en-US" i="1" dirty="0" err="1">
                <a:latin typeface="Montserrat" pitchFamily="2" charset="77"/>
              </a:rPr>
              <a:t>X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, </a:t>
            </a:r>
            <a:r>
              <a:rPr lang="en-US" i="1" dirty="0" err="1">
                <a:latin typeface="Montserrat" pitchFamily="2" charset="77"/>
              </a:rPr>
              <a:t>Y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, and </a:t>
            </a:r>
            <a:r>
              <a:rPr lang="en-US" i="1" dirty="0" err="1">
                <a:latin typeface="Montserrat" pitchFamily="2" charset="77"/>
              </a:rPr>
              <a:t>Z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   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Any other combination!</a:t>
            </a:r>
          </a:p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There exist algorithms for causal discovery such as PCMCI that explore those different lags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1736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4;p18">
            <a:extLst>
              <a:ext uri="{FF2B5EF4-FFF2-40B4-BE49-F238E27FC236}">
                <a16:creationId xmlns:a16="http://schemas.microsoft.com/office/drawing/2014/main" id="{28AEA299-938A-F072-1DFD-FED6067203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949" y="1686909"/>
            <a:ext cx="8265600" cy="646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Part 5:</a:t>
            </a:r>
            <a:br>
              <a:rPr lang="en-US" sz="3600" dirty="0"/>
            </a:br>
            <a:r>
              <a:rPr lang="en-US" sz="3600" dirty="0"/>
              <a:t>Limitations</a:t>
            </a:r>
            <a:endParaRPr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9A788-546E-81CA-7BD0-86E1BE831B76}"/>
              </a:ext>
            </a:extLst>
          </p:cNvPr>
          <p:cNvSpPr txBox="1"/>
          <p:nvPr/>
        </p:nvSpPr>
        <p:spPr>
          <a:xfrm>
            <a:off x="1042416" y="464515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844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Transfer entropy has many limitations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59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8DAF8-91AB-9824-3922-989A02191393}"/>
              </a:ext>
            </a:extLst>
          </p:cNvPr>
          <p:cNvSpPr txBox="1"/>
          <p:nvPr/>
        </p:nvSpPr>
        <p:spPr>
          <a:xfrm>
            <a:off x="260624" y="1463040"/>
            <a:ext cx="8519103" cy="4729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The robustness and versatility of transfer entropy depends on the length and variability of time series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Transfer entropy cannot orient contemporaneous effects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Transfer entropy cannot account for latent variables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Transfer entropy does not measure a truly </a:t>
            </a:r>
            <a:r>
              <a:rPr lang="en-US" b="1" dirty="0">
                <a:latin typeface="Montserrat" pitchFamily="2" charset="77"/>
              </a:rPr>
              <a:t>causal interaction</a:t>
            </a:r>
            <a:r>
              <a:rPr lang="en-US" dirty="0">
                <a:latin typeface="Montserrat" pitchFamily="2" charset="77"/>
              </a:rPr>
              <a:t>, but a </a:t>
            </a:r>
            <a:r>
              <a:rPr lang="en-US" b="1" dirty="0">
                <a:latin typeface="Montserrat" pitchFamily="2" charset="77"/>
              </a:rPr>
              <a:t>temporal association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Other methods exist that can complement transfer entropy to identify causal interactions:</a:t>
            </a:r>
          </a:p>
          <a:p>
            <a:pPr lvl="3"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	Peter-Clark (PC) algorithm</a:t>
            </a:r>
          </a:p>
          <a:p>
            <a:pPr lvl="3"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	Convergent cross mapping</a:t>
            </a:r>
          </a:p>
          <a:p>
            <a:pPr lvl="3"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	Counterfactual-based causal inference</a:t>
            </a:r>
          </a:p>
          <a:p>
            <a:pPr lvl="3"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	</a:t>
            </a:r>
          </a:p>
          <a:p>
            <a:pPr marL="285750" lvl="3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</a:endParaRPr>
          </a:p>
          <a:p>
            <a:pPr marL="285750" lvl="3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7389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4;p18">
            <a:extLst>
              <a:ext uri="{FF2B5EF4-FFF2-40B4-BE49-F238E27FC236}">
                <a16:creationId xmlns:a16="http://schemas.microsoft.com/office/drawing/2014/main" id="{28AEA299-938A-F072-1DFD-FED6067203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949" y="1686909"/>
            <a:ext cx="8265600" cy="646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Part 1:</a:t>
            </a:r>
            <a:br>
              <a:rPr lang="en-US" sz="3600" dirty="0"/>
            </a:br>
            <a:r>
              <a:rPr lang="en-US" sz="3600" dirty="0"/>
              <a:t>Foundations of transfer entropy</a:t>
            </a:r>
            <a:endParaRPr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9A788-546E-81CA-7BD0-86E1BE831B76}"/>
              </a:ext>
            </a:extLst>
          </p:cNvPr>
          <p:cNvSpPr txBox="1"/>
          <p:nvPr/>
        </p:nvSpPr>
        <p:spPr>
          <a:xfrm>
            <a:off x="1042416" y="464515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80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4;p18">
            <a:extLst>
              <a:ext uri="{FF2B5EF4-FFF2-40B4-BE49-F238E27FC236}">
                <a16:creationId xmlns:a16="http://schemas.microsoft.com/office/drawing/2014/main" id="{28AEA299-938A-F072-1DFD-FED6067203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949" y="1686909"/>
            <a:ext cx="8265600" cy="646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Conclusions</a:t>
            </a:r>
            <a:endParaRPr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9A788-546E-81CA-7BD0-86E1BE831B76}"/>
              </a:ext>
            </a:extLst>
          </p:cNvPr>
          <p:cNvSpPr txBox="1"/>
          <p:nvPr/>
        </p:nvSpPr>
        <p:spPr>
          <a:xfrm>
            <a:off x="1042416" y="464515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20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936522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Conclusions</a:t>
            </a:r>
            <a:endParaRPr sz="2200" dirty="0"/>
          </a:p>
        </p:txBody>
      </p:sp>
      <p:cxnSp>
        <p:nvCxnSpPr>
          <p:cNvPr id="139" name="Google Shape;139;p24"/>
          <p:cNvCxnSpPr>
            <a:cxnSpLocks/>
          </p:cNvCxnSpPr>
          <p:nvPr/>
        </p:nvCxnSpPr>
        <p:spPr>
          <a:xfrm>
            <a:off x="387146" y="911879"/>
            <a:ext cx="1878976" cy="0"/>
          </a:xfrm>
          <a:prstGeom prst="straightConnector1">
            <a:avLst/>
          </a:prstGeom>
          <a:noFill/>
          <a:ln w="76200" cap="flat" cmpd="sng">
            <a:solidFill>
              <a:srgbClr val="9A6A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7F34C2-E98B-D90C-FA12-E5398C6FCD0C}"/>
              </a:ext>
            </a:extLst>
          </p:cNvPr>
          <p:cNvSpPr txBox="1">
            <a:spLocks/>
          </p:cNvSpPr>
          <p:nvPr/>
        </p:nvSpPr>
        <p:spPr>
          <a:xfrm>
            <a:off x="81406" y="1042589"/>
            <a:ext cx="8750894" cy="334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400" dirty="0">
                <a:solidFill>
                  <a:schemeClr val="tx1"/>
                </a:solidFill>
              </a:rPr>
              <a:t>Transfer entropy is a method to understand (causal) associations between variables from their time series</a:t>
            </a: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400" dirty="0">
                <a:solidFill>
                  <a:schemeClr val="tx1"/>
                </a:solidFill>
              </a:rPr>
              <a:t>The application of transfer entropy requires time series that are rich with information and do not contain seasonal effects or trends</a:t>
            </a: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400" dirty="0">
                <a:solidFill>
                  <a:schemeClr val="tx1"/>
                </a:solidFill>
              </a:rPr>
              <a:t>Time series can be symbolized to better capture the dynamics between variables</a:t>
            </a: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400" dirty="0">
                <a:solidFill>
                  <a:schemeClr val="tx1"/>
                </a:solidFill>
              </a:rPr>
              <a:t>Estimation of probability density functions can be achieved in numerous ways: plug-in estimation is the most intuitive method but it comes at the cost of many observations</a:t>
            </a: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400" dirty="0">
                <a:solidFill>
                  <a:schemeClr val="tx1"/>
                </a:solidFill>
              </a:rPr>
              <a:t>Conditional transfer entropy could account for confounding variables, although it requires longer time series</a:t>
            </a: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400" dirty="0">
                <a:solidFill>
                  <a:schemeClr val="tx1"/>
                </a:solidFill>
              </a:rPr>
              <a:t>Lagged interactions can be incorporated into transfer entropy analysis to understand how dynamics change with time scales</a:t>
            </a: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400" dirty="0">
                <a:solidFill>
                  <a:schemeClr val="tx1"/>
                </a:solidFill>
              </a:rPr>
              <a:t>Transfer entropy analysis has a few limitations </a:t>
            </a: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400" dirty="0">
                <a:solidFill>
                  <a:schemeClr val="tx1"/>
                </a:solidFill>
              </a:rPr>
              <a:t>It is debatable whether transfer entropy unveils truly causal relationships, however, it can be complemented by alternative methods to establish causality</a:t>
            </a: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79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637109" y="940041"/>
            <a:ext cx="7986039" cy="14186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Thank you for your attention!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Questions?</a:t>
            </a:r>
            <a:endParaRPr sz="3600" dirty="0"/>
          </a:p>
        </p:txBody>
      </p:sp>
      <p:cxnSp>
        <p:nvCxnSpPr>
          <p:cNvPr id="95" name="Google Shape;95;p18"/>
          <p:cNvCxnSpPr/>
          <p:nvPr/>
        </p:nvCxnSpPr>
        <p:spPr>
          <a:xfrm>
            <a:off x="4261200" y="2392907"/>
            <a:ext cx="621600" cy="0"/>
          </a:xfrm>
          <a:prstGeom prst="straightConnector1">
            <a:avLst/>
          </a:prstGeom>
          <a:noFill/>
          <a:ln w="76200" cap="flat" cmpd="sng">
            <a:solidFill>
              <a:srgbClr val="9A6AB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874121F-289C-8AA9-BB7C-6C73679857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9469" y="4082577"/>
            <a:ext cx="1434531" cy="1142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4" descr="NSF Logo | NSF - National Science Foundation">
            <a:extLst>
              <a:ext uri="{FF2B5EF4-FFF2-40B4-BE49-F238E27FC236}">
                <a16:creationId xmlns:a16="http://schemas.microsoft.com/office/drawing/2014/main" id="{BB9D44F2-4D40-DAC8-FCE1-7BAA2DB9B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4485" y="3952917"/>
            <a:ext cx="1111167" cy="111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ue and white text on a black background&#10;&#10;Description automatically generated">
            <a:extLst>
              <a:ext uri="{FF2B5EF4-FFF2-40B4-BE49-F238E27FC236}">
                <a16:creationId xmlns:a16="http://schemas.microsoft.com/office/drawing/2014/main" id="{1CD74295-E86A-494B-EF76-9051BAE74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872" y="3974566"/>
            <a:ext cx="1214637" cy="1083895"/>
          </a:xfrm>
          <a:prstGeom prst="rect">
            <a:avLst/>
          </a:prstGeom>
        </p:spPr>
      </p:pic>
      <p:pic>
        <p:nvPicPr>
          <p:cNvPr id="7" name="Picture 6" descr="A black and white sign with white letters&#10;&#10;Description automatically generated">
            <a:extLst>
              <a:ext uri="{FF2B5EF4-FFF2-40B4-BE49-F238E27FC236}">
                <a16:creationId xmlns:a16="http://schemas.microsoft.com/office/drawing/2014/main" id="{EE92A963-C9A4-1976-6EE2-D16837BEF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146" y="4295045"/>
            <a:ext cx="2382520" cy="372269"/>
          </a:xfrm>
          <a:prstGeom prst="rect">
            <a:avLst/>
          </a:prstGeom>
        </p:spPr>
      </p:pic>
      <p:pic>
        <p:nvPicPr>
          <p:cNvPr id="9" name="Picture 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F4C71997-2570-29E9-F45F-F66A1C052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4979" y="4321734"/>
            <a:ext cx="2194490" cy="3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79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11700" y="8686"/>
            <a:ext cx="8520600" cy="8232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Granger Causality</a:t>
            </a:r>
          </a:p>
        </p:txBody>
      </p:sp>
      <p:sp>
        <p:nvSpPr>
          <p:cNvPr id="5" name="Google Shape;142;p24">
            <a:extLst>
              <a:ext uri="{FF2B5EF4-FFF2-40B4-BE49-F238E27FC236}">
                <a16:creationId xmlns:a16="http://schemas.microsoft.com/office/drawing/2014/main" id="{AA5713A9-7D8B-E5F1-FE8A-03F43FBA11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38294" y="1094831"/>
            <a:ext cx="4267409" cy="984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Based on work by Wiener, Granger defined causality based on </a:t>
            </a:r>
            <a:r>
              <a:rPr lang="en-US" b="1" dirty="0"/>
              <a:t>improved prediction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We say that </a:t>
            </a:r>
            <a:r>
              <a:rPr lang="en-US" i="1" dirty="0"/>
              <a:t>X</a:t>
            </a:r>
            <a:r>
              <a:rPr lang="en-US" dirty="0"/>
              <a:t> causes </a:t>
            </a:r>
            <a:r>
              <a:rPr lang="en-US" i="1" dirty="0"/>
              <a:t>Y</a:t>
            </a:r>
            <a:r>
              <a:rPr lang="en-US" dirty="0"/>
              <a:t> when </a:t>
            </a:r>
            <a:r>
              <a:rPr lang="en-US" i="1" dirty="0"/>
              <a:t>X</a:t>
            </a:r>
            <a:r>
              <a:rPr lang="en-US" dirty="0"/>
              <a:t> contains some information that improves the prediction of </a:t>
            </a:r>
            <a:r>
              <a:rPr lang="en-US" i="1" dirty="0"/>
              <a:t>Y</a:t>
            </a:r>
            <a:r>
              <a:rPr lang="en-US" dirty="0"/>
              <a:t>, and that information is not contained in the past of </a:t>
            </a:r>
            <a:r>
              <a:rPr lang="en-US" i="1" dirty="0"/>
              <a:t>Y</a:t>
            </a:r>
            <a:r>
              <a:rPr lang="en-US" dirty="0"/>
              <a:t>, nor in the past of </a:t>
            </a:r>
            <a:r>
              <a:rPr lang="en-US" b="1" dirty="0"/>
              <a:t>”all the information of the universe”</a:t>
            </a:r>
            <a:endParaRPr b="1" dirty="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8" descr="Refinery with smoke and global warming concept">
            <a:extLst>
              <a:ext uri="{FF2B5EF4-FFF2-40B4-BE49-F238E27FC236}">
                <a16:creationId xmlns:a16="http://schemas.microsoft.com/office/drawing/2014/main" id="{59433DF8-7B03-1250-AB66-CA293A9AF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824" y="3033131"/>
            <a:ext cx="3130348" cy="169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5">
            <a:extLst>
              <a:ext uri="{FF2B5EF4-FFF2-40B4-BE49-F238E27FC236}">
                <a16:creationId xmlns:a16="http://schemas.microsoft.com/office/drawing/2014/main" id="{CE9D68C0-EB04-8CF4-4021-B54614065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65" y="4610220"/>
            <a:ext cx="23993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4"/>
              </a:rPr>
              <a:t>Granger 1969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; 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5"/>
              </a:rPr>
              <a:t>Wiener 1956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; 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6"/>
              </a:rPr>
              <a:t>Runge 2018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 ; 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7"/>
              </a:rPr>
              <a:t>Tom Wang/Alamy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4426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82248" y="8686"/>
            <a:ext cx="8450051" cy="19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Assumptions of Granger Causality</a:t>
            </a:r>
            <a:endParaRPr sz="4800" dirty="0"/>
          </a:p>
        </p:txBody>
      </p:sp>
      <p:sp>
        <p:nvSpPr>
          <p:cNvPr id="5" name="Google Shape;142;p24">
            <a:extLst>
              <a:ext uri="{FF2B5EF4-FFF2-40B4-BE49-F238E27FC236}">
                <a16:creationId xmlns:a16="http://schemas.microsoft.com/office/drawing/2014/main" id="{AA5713A9-7D8B-E5F1-FE8A-03F43FBA11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2277" y="1880893"/>
            <a:ext cx="4631526" cy="984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 algn="l">
              <a:spcAft>
                <a:spcPts val="1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Changes in </a:t>
            </a:r>
            <a:r>
              <a:rPr lang="en-US" i="1" dirty="0"/>
              <a:t>X</a:t>
            </a:r>
            <a:r>
              <a:rPr lang="en-US" dirty="0"/>
              <a:t> take place prior to the effect in </a:t>
            </a:r>
            <a:r>
              <a:rPr lang="en-US" i="1" dirty="0"/>
              <a:t>Y</a:t>
            </a:r>
          </a:p>
          <a:p>
            <a:pPr marL="228600" indent="-228600" algn="l">
              <a:spcAft>
                <a:spcPts val="1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There is unique information in </a:t>
            </a:r>
            <a:r>
              <a:rPr lang="en-US" i="1" dirty="0"/>
              <a:t>X </a:t>
            </a:r>
            <a:r>
              <a:rPr lang="en-US" dirty="0"/>
              <a:t>about the future of </a:t>
            </a:r>
            <a:r>
              <a:rPr lang="en-US" i="1" dirty="0"/>
              <a:t>Y</a:t>
            </a:r>
          </a:p>
          <a:p>
            <a:pPr marL="228600" indent="-228600" algn="l">
              <a:spcAft>
                <a:spcPts val="1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time series sampling frequency corresponds to the amount of time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takes to respond to changes in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X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time series of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present variation throughout the period under consideration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Clr>
                <a:schemeClr val="tx1"/>
              </a:buClr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time series of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are stationary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04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11700" y="8686"/>
            <a:ext cx="8520600" cy="19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TRANSFER ENTROPY</a:t>
            </a:r>
            <a:endParaRPr sz="4800" dirty="0"/>
          </a:p>
        </p:txBody>
      </p:sp>
      <p:sp>
        <p:nvSpPr>
          <p:cNvPr id="5" name="Google Shape;142;p24">
            <a:extLst>
              <a:ext uri="{FF2B5EF4-FFF2-40B4-BE49-F238E27FC236}">
                <a16:creationId xmlns:a16="http://schemas.microsoft.com/office/drawing/2014/main" id="{AA5713A9-7D8B-E5F1-FE8A-03F43FBA11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18107" y="1068213"/>
            <a:ext cx="4107785" cy="984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latin typeface="Montserrat" pitchFamily="2" charset="77"/>
              </a:rPr>
              <a:t>Given two variables </a:t>
            </a:r>
            <a:r>
              <a:rPr lang="en-US" i="1" dirty="0">
                <a:latin typeface="Montserrat" pitchFamily="2" charset="77"/>
              </a:rPr>
              <a:t>X</a:t>
            </a:r>
            <a:r>
              <a:rPr lang="en-US" dirty="0">
                <a:latin typeface="Montserrat" pitchFamily="2" charset="77"/>
              </a:rPr>
              <a:t> and </a:t>
            </a:r>
            <a:r>
              <a:rPr lang="en-US" i="1" dirty="0">
                <a:latin typeface="Montserrat" pitchFamily="2" charset="77"/>
              </a:rPr>
              <a:t>Y</a:t>
            </a:r>
            <a:r>
              <a:rPr lang="en-US" dirty="0">
                <a:latin typeface="Montserrat" pitchFamily="2" charset="77"/>
              </a:rPr>
              <a:t>,</a:t>
            </a:r>
            <a:r>
              <a:rPr lang="en" dirty="0">
                <a:latin typeface="Montserrat" pitchFamily="2" charset="77"/>
              </a:rPr>
              <a:t> transfer entropy</a:t>
            </a:r>
            <a:r>
              <a:rPr lang="en-US" dirty="0">
                <a:latin typeface="Montserrat" pitchFamily="2" charset="77"/>
              </a:rPr>
              <a:t> quantifies the reduction in the uncertainty (entropy) of the prediction of the current state of </a:t>
            </a:r>
            <a:r>
              <a:rPr lang="en-US" i="1" dirty="0">
                <a:latin typeface="Montserrat" pitchFamily="2" charset="77"/>
              </a:rPr>
              <a:t>X</a:t>
            </a:r>
            <a:r>
              <a:rPr lang="en-US" dirty="0">
                <a:latin typeface="Montserrat" pitchFamily="2" charset="77"/>
              </a:rPr>
              <a:t> from its past due to additional knowledge about the past state of </a:t>
            </a:r>
            <a:r>
              <a:rPr lang="en-US" i="1" dirty="0">
                <a:latin typeface="Montserrat" pitchFamily="2" charset="77"/>
              </a:rPr>
              <a:t>Y</a:t>
            </a:r>
            <a:endParaRPr lang="en-US" dirty="0">
              <a:latin typeface="Montserrat" pitchFamily="2" charset="77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Box 25">
            <a:extLst>
              <a:ext uri="{FF2B5EF4-FFF2-40B4-BE49-F238E27FC236}">
                <a16:creationId xmlns:a16="http://schemas.microsoft.com/office/drawing/2014/main" id="{D65A4A2C-84FF-13E1-DD7B-F4BEA0588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66" y="4610220"/>
            <a:ext cx="2057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Schreiber 2000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5553CD-6540-2DC9-F5BD-D8B6373B7382}"/>
              </a:ext>
            </a:extLst>
          </p:cNvPr>
          <p:cNvGrpSpPr/>
          <p:nvPr/>
        </p:nvGrpSpPr>
        <p:grpSpPr>
          <a:xfrm>
            <a:off x="2777756" y="2587811"/>
            <a:ext cx="3588486" cy="2453296"/>
            <a:chOff x="5344550" y="1595011"/>
            <a:chExt cx="3588486" cy="24532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6569535-7ADB-376E-01E2-BAE1551264C4}"/>
                </a:ext>
              </a:extLst>
            </p:cNvPr>
            <p:cNvSpPr/>
            <p:nvPr/>
          </p:nvSpPr>
          <p:spPr>
            <a:xfrm>
              <a:off x="6652800" y="1595011"/>
              <a:ext cx="849600" cy="84960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0462886-2BD2-55EA-392F-7129E93A1FDB}"/>
                </a:ext>
              </a:extLst>
            </p:cNvPr>
            <p:cNvSpPr/>
            <p:nvPr/>
          </p:nvSpPr>
          <p:spPr>
            <a:xfrm>
              <a:off x="5366326" y="1595011"/>
              <a:ext cx="849600" cy="84960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3A5D2FB-1C97-CA36-CE9E-808EC8B4820D}"/>
                </a:ext>
              </a:extLst>
            </p:cNvPr>
            <p:cNvSpPr/>
            <p:nvPr/>
          </p:nvSpPr>
          <p:spPr>
            <a:xfrm>
              <a:off x="7962900" y="1595485"/>
              <a:ext cx="849600" cy="84960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DFD06F-6523-410E-38B1-71E799FC6B52}"/>
                </a:ext>
              </a:extLst>
            </p:cNvPr>
            <p:cNvSpPr/>
            <p:nvPr/>
          </p:nvSpPr>
          <p:spPr>
            <a:xfrm>
              <a:off x="6632150" y="2622830"/>
              <a:ext cx="849600" cy="849600"/>
            </a:xfrm>
            <a:prstGeom prst="ellipse">
              <a:avLst/>
            </a:prstGeom>
            <a:solidFill>
              <a:srgbClr val="A26ED9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5F42DA-45D2-99FB-67D5-6F32E524F066}"/>
                </a:ext>
              </a:extLst>
            </p:cNvPr>
            <p:cNvSpPr/>
            <p:nvPr/>
          </p:nvSpPr>
          <p:spPr>
            <a:xfrm>
              <a:off x="5344550" y="2630322"/>
              <a:ext cx="849600" cy="849600"/>
            </a:xfrm>
            <a:prstGeom prst="ellipse">
              <a:avLst/>
            </a:prstGeom>
            <a:solidFill>
              <a:srgbClr val="A26ED9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08261E9-E6A5-F511-7628-5F7399F202CA}"/>
                </a:ext>
              </a:extLst>
            </p:cNvPr>
            <p:cNvSpPr/>
            <p:nvPr/>
          </p:nvSpPr>
          <p:spPr>
            <a:xfrm>
              <a:off x="7968219" y="2622830"/>
              <a:ext cx="849600" cy="849600"/>
            </a:xfrm>
            <a:prstGeom prst="ellipse">
              <a:avLst/>
            </a:prstGeom>
            <a:solidFill>
              <a:srgbClr val="A26ED9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8DEA8F6-FDDD-AFD3-1AE1-320DDD0E47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5836" y="3610949"/>
              <a:ext cx="3427200" cy="600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9F7C6C8-C93C-B54D-1995-479BDEB18043}"/>
                </a:ext>
              </a:extLst>
            </p:cNvPr>
            <p:cNvCxnSpPr/>
            <p:nvPr/>
          </p:nvCxnSpPr>
          <p:spPr>
            <a:xfrm>
              <a:off x="5740536" y="3616949"/>
              <a:ext cx="0" cy="12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609F5E-5597-E18F-0CCB-0E3C07E8765B}"/>
                </a:ext>
              </a:extLst>
            </p:cNvPr>
            <p:cNvCxnSpPr/>
            <p:nvPr/>
          </p:nvCxnSpPr>
          <p:spPr>
            <a:xfrm>
              <a:off x="7053905" y="3609139"/>
              <a:ext cx="0" cy="12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4B3410-35D2-5606-9BBF-ABC80B70D091}"/>
                </a:ext>
              </a:extLst>
            </p:cNvPr>
            <p:cNvCxnSpPr/>
            <p:nvPr/>
          </p:nvCxnSpPr>
          <p:spPr>
            <a:xfrm>
              <a:off x="8392543" y="3609139"/>
              <a:ext cx="0" cy="12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084766-0097-1F65-4668-4FF13E77C82A}"/>
                </a:ext>
              </a:extLst>
            </p:cNvPr>
            <p:cNvSpPr txBox="1"/>
            <p:nvPr/>
          </p:nvSpPr>
          <p:spPr>
            <a:xfrm>
              <a:off x="6918552" y="3740530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DD29BA-4204-BFD6-8CD6-186DA1E89D41}"/>
                </a:ext>
              </a:extLst>
            </p:cNvPr>
            <p:cNvSpPr txBox="1"/>
            <p:nvPr/>
          </p:nvSpPr>
          <p:spPr>
            <a:xfrm>
              <a:off x="8155104" y="3738739"/>
              <a:ext cx="465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k+1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69823C-7B67-3734-73A1-1D0131588011}"/>
                </a:ext>
              </a:extLst>
            </p:cNvPr>
            <p:cNvSpPr txBox="1"/>
            <p:nvPr/>
          </p:nvSpPr>
          <p:spPr>
            <a:xfrm>
              <a:off x="5566570" y="3738739"/>
              <a:ext cx="417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k-1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37A90B-EFB0-75D6-768A-2EFA15F7AE28}"/>
                </a:ext>
              </a:extLst>
            </p:cNvPr>
            <p:cNvSpPr txBox="1"/>
            <p:nvPr/>
          </p:nvSpPr>
          <p:spPr>
            <a:xfrm>
              <a:off x="5564222" y="1850844"/>
              <a:ext cx="4299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r>
                <a:rPr lang="en-US" sz="1400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k-1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2E8526-9412-2A26-E434-9D28E941330A}"/>
                </a:ext>
              </a:extLst>
            </p:cNvPr>
            <p:cNvSpPr txBox="1"/>
            <p:nvPr/>
          </p:nvSpPr>
          <p:spPr>
            <a:xfrm>
              <a:off x="6931566" y="1856589"/>
              <a:ext cx="332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r>
                <a:rPr lang="en-US" sz="1400" baseline="-250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</a:t>
              </a:r>
              <a:endParaRPr lang="en-US" sz="1400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2F73AA-9480-CA6C-8099-0E69E659BDB2}"/>
                </a:ext>
              </a:extLst>
            </p:cNvPr>
            <p:cNvSpPr txBox="1"/>
            <p:nvPr/>
          </p:nvSpPr>
          <p:spPr>
            <a:xfrm>
              <a:off x="8161516" y="1858336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r>
                <a:rPr lang="en-US" sz="1400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k+1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C2FFDC-19B0-F780-C4B8-6FF475CC8148}"/>
                </a:ext>
              </a:extLst>
            </p:cNvPr>
            <p:cNvSpPr txBox="1"/>
            <p:nvPr/>
          </p:nvSpPr>
          <p:spPr>
            <a:xfrm>
              <a:off x="5564222" y="2893741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r>
                <a:rPr lang="en-US" sz="1400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k-1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237FC3-F565-57F1-8840-CFAEC194BB6E}"/>
                </a:ext>
              </a:extLst>
            </p:cNvPr>
            <p:cNvSpPr txBox="1"/>
            <p:nvPr/>
          </p:nvSpPr>
          <p:spPr>
            <a:xfrm>
              <a:off x="8163921" y="2893741"/>
              <a:ext cx="4475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r>
                <a:rPr lang="en-US" sz="1400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k+1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CBAA7E-1FBA-BEBB-F8A0-AAC9D48B2A1B}"/>
                </a:ext>
              </a:extLst>
            </p:cNvPr>
            <p:cNvSpPr txBox="1"/>
            <p:nvPr/>
          </p:nvSpPr>
          <p:spPr>
            <a:xfrm>
              <a:off x="6892103" y="2893741"/>
              <a:ext cx="3273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r>
                <a:rPr lang="en-US" sz="1400" baseline="-250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</a:t>
              </a:r>
              <a:endParaRPr lang="en-US" sz="1400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584358E-BBDE-B625-A07E-E80F6A159388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 flipV="1">
              <a:off x="6194150" y="3047630"/>
              <a:ext cx="438000" cy="749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0E81FF-10F4-3F48-D7AD-B0B10DE22C12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>
              <a:off x="7481750" y="3047630"/>
              <a:ext cx="486469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476DBA1-2A76-98F6-4EDB-6FD1D2CCEC7B}"/>
                </a:ext>
              </a:extLst>
            </p:cNvPr>
            <p:cNvCxnSpPr>
              <a:cxnSpLocks/>
              <a:stCxn id="7" idx="6"/>
              <a:endCxn id="6" idx="2"/>
            </p:cNvCxnSpPr>
            <p:nvPr/>
          </p:nvCxnSpPr>
          <p:spPr>
            <a:xfrm>
              <a:off x="6215926" y="2019811"/>
              <a:ext cx="43687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EC7269D-0D1E-36BB-0044-1B9E13CA0AF5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7502400" y="2019811"/>
              <a:ext cx="460500" cy="47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C20FD2-FB25-32FB-DDDA-50BD5C873524}"/>
              </a:ext>
            </a:extLst>
          </p:cNvPr>
          <p:cNvCxnSpPr>
            <a:cxnSpLocks/>
          </p:cNvCxnSpPr>
          <p:nvPr/>
        </p:nvCxnSpPr>
        <p:spPr>
          <a:xfrm flipV="1">
            <a:off x="3502935" y="3312990"/>
            <a:ext cx="707492" cy="4345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E073AD-0A15-0FC5-34FD-3F79390BD8BF}"/>
              </a:ext>
            </a:extLst>
          </p:cNvPr>
          <p:cNvCxnSpPr>
            <a:cxnSpLocks/>
          </p:cNvCxnSpPr>
          <p:nvPr/>
        </p:nvCxnSpPr>
        <p:spPr>
          <a:xfrm flipV="1">
            <a:off x="4790535" y="3313464"/>
            <a:ext cx="729992" cy="4265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5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/>
    </p:bldLst>
  </p:timing>
</p:sld>
</file>

<file path=ppt/theme/theme1.xml><?xml version="1.0" encoding="utf-8"?>
<a:theme xmlns:a="http://schemas.openxmlformats.org/drawingml/2006/main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62206</TotalTime>
  <Words>3499</Words>
  <Application>Microsoft Macintosh PowerPoint</Application>
  <PresentationFormat>On-screen Show (16:9)</PresentationFormat>
  <Paragraphs>623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Montserrat</vt:lpstr>
      <vt:lpstr>Montserrat Black</vt:lpstr>
      <vt:lpstr>Arial</vt:lpstr>
      <vt:lpstr>Comic Sans MS</vt:lpstr>
      <vt:lpstr>Calibri</vt:lpstr>
      <vt:lpstr>Cambria Math</vt:lpstr>
      <vt:lpstr>Source Sans Pro</vt:lpstr>
      <vt:lpstr>Montserrat ExtraBold</vt:lpstr>
      <vt:lpstr>NYU Bold</vt:lpstr>
      <vt:lpstr>Causal inference with transfer entropy: An introduction for beginners</vt:lpstr>
      <vt:lpstr>Agenda</vt:lpstr>
      <vt:lpstr>Causal Inference</vt:lpstr>
      <vt:lpstr>PowerPoint Presentation</vt:lpstr>
      <vt:lpstr>PowerPoint Presentation</vt:lpstr>
      <vt:lpstr>Part 1: Foundations of transfer entropy</vt:lpstr>
      <vt:lpstr>Granger Causality</vt:lpstr>
      <vt:lpstr>Assumptions of Granger Causality</vt:lpstr>
      <vt:lpstr>TRANSFER ENTROPY</vt:lpstr>
      <vt:lpstr>Information theory</vt:lpstr>
      <vt:lpstr>Breaking down transfer entropy, pt. I</vt:lpstr>
      <vt:lpstr>Breaking down transfer entropy, pt. II</vt:lpstr>
      <vt:lpstr>Breaking down transfer entropy, pt. III</vt:lpstr>
      <vt:lpstr>Breaking down transfer entropy, pt. IV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Demonstration</vt:lpstr>
      <vt:lpstr>PowerPoint Presentation</vt:lpstr>
      <vt:lpstr>Data I</vt:lpstr>
      <vt:lpstr>Data II</vt:lpstr>
      <vt:lpstr>Data III</vt:lpstr>
      <vt:lpstr>Data IV</vt:lpstr>
      <vt:lpstr>Seasonally-adjusting and detrending the time series</vt:lpstr>
      <vt:lpstr>Seasonally-adjusting and detrending the time series</vt:lpstr>
      <vt:lpstr>Symbolizing the time series</vt:lpstr>
      <vt:lpstr>Symbolizing the time series</vt:lpstr>
      <vt:lpstr>Symbolizing the time series</vt:lpstr>
      <vt:lpstr>Compute transfer entropy</vt:lpstr>
      <vt:lpstr>Compute transfer entropy</vt:lpstr>
      <vt:lpstr>Compute entropy</vt:lpstr>
      <vt:lpstr>Compute entropy</vt:lpstr>
      <vt:lpstr>Compute transfer entropy</vt:lpstr>
      <vt:lpstr>Compute transfer entropy</vt:lpstr>
      <vt:lpstr>Part 3: Testing for statistical significance</vt:lpstr>
      <vt:lpstr>We have some results</vt:lpstr>
      <vt:lpstr>Permutation tests</vt:lpstr>
      <vt:lpstr>Permutation tests</vt:lpstr>
      <vt:lpstr>Permutation tests</vt:lpstr>
      <vt:lpstr>Part 4: Extensions of transfer entropy </vt:lpstr>
      <vt:lpstr>Extensions of transfer entropy</vt:lpstr>
      <vt:lpstr>Conditional transfer entropy</vt:lpstr>
      <vt:lpstr>Conditional transfer entropy</vt:lpstr>
      <vt:lpstr>Conditional transfer entropy</vt:lpstr>
      <vt:lpstr>Conditional transfer entropy</vt:lpstr>
      <vt:lpstr>Conditional transfer entropy</vt:lpstr>
      <vt:lpstr>Conditional transfer entropy</vt:lpstr>
      <vt:lpstr>Conditional transfer entropy</vt:lpstr>
      <vt:lpstr>Source-target lag</vt:lpstr>
      <vt:lpstr>Source-target lag</vt:lpstr>
      <vt:lpstr>Source-target lag</vt:lpstr>
      <vt:lpstr>Source-target lag</vt:lpstr>
      <vt:lpstr>Part 5: Limitations</vt:lpstr>
      <vt:lpstr>Transfer entropy has many limitations</vt:lpstr>
      <vt:lpstr>Conclusions</vt:lpstr>
      <vt:lpstr>Conclusions</vt:lpstr>
      <vt:lpstr>Thank you for your attention!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DSL Collaborations Fall 2021</dc:title>
  <dc:creator>Anna</dc:creator>
  <cp:lastModifiedBy>Roni Barak Ventura</cp:lastModifiedBy>
  <cp:revision>339</cp:revision>
  <dcterms:modified xsi:type="dcterms:W3CDTF">2024-06-08T15:59:22Z</dcterms:modified>
</cp:coreProperties>
</file>